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3"/>
  </p:notesMasterIdLst>
  <p:sldIdLst>
    <p:sldId id="256" r:id="rId2"/>
    <p:sldId id="257" r:id="rId3"/>
    <p:sldId id="27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85" r:id="rId15"/>
    <p:sldId id="268" r:id="rId16"/>
    <p:sldId id="269" r:id="rId17"/>
    <p:sldId id="270" r:id="rId18"/>
    <p:sldId id="327" r:id="rId19"/>
    <p:sldId id="271" r:id="rId20"/>
    <p:sldId id="286" r:id="rId21"/>
    <p:sldId id="279" r:id="rId22"/>
    <p:sldId id="272" r:id="rId23"/>
    <p:sldId id="273" r:id="rId24"/>
    <p:sldId id="274" r:id="rId25"/>
    <p:sldId id="276" r:id="rId26"/>
    <p:sldId id="284" r:id="rId27"/>
    <p:sldId id="277" r:id="rId28"/>
    <p:sldId id="280" r:id="rId29"/>
    <p:sldId id="278" r:id="rId30"/>
    <p:sldId id="281" r:id="rId31"/>
    <p:sldId id="282" r:id="rId32"/>
    <p:sldId id="283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9" r:id="rId45"/>
    <p:sldId id="306" r:id="rId46"/>
    <p:sldId id="301" r:id="rId47"/>
    <p:sldId id="302" r:id="rId48"/>
    <p:sldId id="303" r:id="rId49"/>
    <p:sldId id="300" r:id="rId50"/>
    <p:sldId id="304" r:id="rId51"/>
    <p:sldId id="305" r:id="rId52"/>
    <p:sldId id="307" r:id="rId53"/>
    <p:sldId id="323" r:id="rId54"/>
    <p:sldId id="308" r:id="rId55"/>
    <p:sldId id="309" r:id="rId56"/>
    <p:sldId id="310" r:id="rId57"/>
    <p:sldId id="311" r:id="rId58"/>
    <p:sldId id="313" r:id="rId59"/>
    <p:sldId id="312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4" r:id="rId70"/>
    <p:sldId id="325" r:id="rId71"/>
    <p:sldId id="326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8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8680" autoAdjust="0"/>
  </p:normalViewPr>
  <p:slideViewPr>
    <p:cSldViewPr snapToGrid="0">
      <p:cViewPr>
        <p:scale>
          <a:sx n="70" d="100"/>
          <a:sy n="70" d="100"/>
        </p:scale>
        <p:origin x="-1326" y="-5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ECT%20111%20-%2050C\Lab%20%231\Lab%201-%20Resistors%20and%20Valu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cides\AppData\Local\Temp\7zOD62E.tmp\Lab%20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Resistors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'Single Group'!$C$2:$C$21</c:f>
              <c:numCache>
                <c:formatCode>General</c:formatCode>
                <c:ptCount val="20"/>
                <c:pt idx="0">
                  <c:v>459</c:v>
                </c:pt>
                <c:pt idx="1">
                  <c:v>456.6</c:v>
                </c:pt>
                <c:pt idx="2">
                  <c:v>463.8</c:v>
                </c:pt>
                <c:pt idx="3">
                  <c:v>463.5</c:v>
                </c:pt>
                <c:pt idx="4">
                  <c:v>465.6</c:v>
                </c:pt>
                <c:pt idx="5">
                  <c:v>462</c:v>
                </c:pt>
                <c:pt idx="6">
                  <c:v>465.8</c:v>
                </c:pt>
                <c:pt idx="7">
                  <c:v>459.7</c:v>
                </c:pt>
                <c:pt idx="8">
                  <c:v>463.7</c:v>
                </c:pt>
                <c:pt idx="9">
                  <c:v>462.4</c:v>
                </c:pt>
                <c:pt idx="10">
                  <c:v>472.5</c:v>
                </c:pt>
                <c:pt idx="11">
                  <c:v>460</c:v>
                </c:pt>
                <c:pt idx="12">
                  <c:v>466</c:v>
                </c:pt>
                <c:pt idx="13">
                  <c:v>460.7</c:v>
                </c:pt>
                <c:pt idx="14">
                  <c:v>456.8</c:v>
                </c:pt>
                <c:pt idx="15">
                  <c:v>457.7</c:v>
                </c:pt>
                <c:pt idx="16">
                  <c:v>463.7</c:v>
                </c:pt>
                <c:pt idx="17">
                  <c:v>458.5</c:v>
                </c:pt>
                <c:pt idx="18">
                  <c:v>460.8</c:v>
                </c:pt>
                <c:pt idx="19">
                  <c:v>457.4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307328"/>
        <c:axId val="38309248"/>
      </c:scatterChart>
      <c:valAx>
        <c:axId val="38307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09248"/>
        <c:crosses val="autoZero"/>
        <c:crossBetween val="midCat"/>
      </c:valAx>
      <c:valAx>
        <c:axId val="38309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073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exp"/>
            <c:dispRSqr val="0"/>
            <c:dispEq val="1"/>
            <c:trendlineLbl>
              <c:layout>
                <c:manualLayout>
                  <c:x val="0.22930271216097989"/>
                  <c:y val="-1.2090988626421698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Sheet1!$B$8:$B$58</c:f>
              <c:numCache>
                <c:formatCode>##0.0E+0</c:formatCode>
                <c:ptCount val="51"/>
                <c:pt idx="0">
                  <c:v>90</c:v>
                </c:pt>
                <c:pt idx="1">
                  <c:v>122.4</c:v>
                </c:pt>
                <c:pt idx="2">
                  <c:v>154.79999999999998</c:v>
                </c:pt>
                <c:pt idx="3">
                  <c:v>187.2</c:v>
                </c:pt>
                <c:pt idx="4">
                  <c:v>219.6</c:v>
                </c:pt>
                <c:pt idx="5">
                  <c:v>252.00000000000003</c:v>
                </c:pt>
                <c:pt idx="6">
                  <c:v>284.39999999999998</c:v>
                </c:pt>
                <c:pt idx="7">
                  <c:v>316.79999999999995</c:v>
                </c:pt>
                <c:pt idx="8">
                  <c:v>349.2</c:v>
                </c:pt>
                <c:pt idx="9">
                  <c:v>381.59999999999997</c:v>
                </c:pt>
                <c:pt idx="10">
                  <c:v>414</c:v>
                </c:pt>
                <c:pt idx="11">
                  <c:v>446.4</c:v>
                </c:pt>
                <c:pt idx="12">
                  <c:v>478.8</c:v>
                </c:pt>
                <c:pt idx="13">
                  <c:v>511.19999999999993</c:v>
                </c:pt>
                <c:pt idx="14">
                  <c:v>543.6</c:v>
                </c:pt>
                <c:pt idx="15">
                  <c:v>576</c:v>
                </c:pt>
                <c:pt idx="16">
                  <c:v>608.40000000000009</c:v>
                </c:pt>
                <c:pt idx="17">
                  <c:v>640.79999999999995</c:v>
                </c:pt>
                <c:pt idx="18">
                  <c:v>673.2</c:v>
                </c:pt>
                <c:pt idx="19">
                  <c:v>705.6</c:v>
                </c:pt>
                <c:pt idx="20">
                  <c:v>738</c:v>
                </c:pt>
                <c:pt idx="21">
                  <c:v>770.4</c:v>
                </c:pt>
                <c:pt idx="22">
                  <c:v>802.80000000000007</c:v>
                </c:pt>
                <c:pt idx="23">
                  <c:v>835.2</c:v>
                </c:pt>
                <c:pt idx="24">
                  <c:v>867.6</c:v>
                </c:pt>
                <c:pt idx="25">
                  <c:v>900</c:v>
                </c:pt>
                <c:pt idx="26">
                  <c:v>1224</c:v>
                </c:pt>
                <c:pt idx="27">
                  <c:v>1548</c:v>
                </c:pt>
                <c:pt idx="28">
                  <c:v>1872</c:v>
                </c:pt>
                <c:pt idx="29">
                  <c:v>2196</c:v>
                </c:pt>
                <c:pt idx="30">
                  <c:v>2520</c:v>
                </c:pt>
                <c:pt idx="31">
                  <c:v>2844</c:v>
                </c:pt>
                <c:pt idx="32">
                  <c:v>3168</c:v>
                </c:pt>
                <c:pt idx="33">
                  <c:v>3492</c:v>
                </c:pt>
                <c:pt idx="34">
                  <c:v>3816</c:v>
                </c:pt>
                <c:pt idx="35">
                  <c:v>4140</c:v>
                </c:pt>
                <c:pt idx="36">
                  <c:v>4464</c:v>
                </c:pt>
                <c:pt idx="37">
                  <c:v>4788</c:v>
                </c:pt>
                <c:pt idx="38">
                  <c:v>5112</c:v>
                </c:pt>
                <c:pt idx="39">
                  <c:v>5436</c:v>
                </c:pt>
                <c:pt idx="40">
                  <c:v>5760</c:v>
                </c:pt>
                <c:pt idx="41">
                  <c:v>6084</c:v>
                </c:pt>
                <c:pt idx="42">
                  <c:v>6408</c:v>
                </c:pt>
                <c:pt idx="43">
                  <c:v>6732</c:v>
                </c:pt>
                <c:pt idx="44">
                  <c:v>7056</c:v>
                </c:pt>
                <c:pt idx="45">
                  <c:v>7379.9999999999991</c:v>
                </c:pt>
                <c:pt idx="46">
                  <c:v>7704</c:v>
                </c:pt>
                <c:pt idx="47">
                  <c:v>8028</c:v>
                </c:pt>
                <c:pt idx="48">
                  <c:v>8352</c:v>
                </c:pt>
                <c:pt idx="49">
                  <c:v>8676</c:v>
                </c:pt>
                <c:pt idx="50">
                  <c:v>9000</c:v>
                </c:pt>
              </c:numCache>
            </c:numRef>
          </c:xVal>
          <c:yVal>
            <c:numRef>
              <c:f>Sheet1!$C$8:$C$58</c:f>
              <c:numCache>
                <c:formatCode>##0.0E+0</c:formatCode>
                <c:ptCount val="51"/>
                <c:pt idx="0">
                  <c:v>0.1</c:v>
                </c:pt>
                <c:pt idx="1">
                  <c:v>7.3529411764705885E-2</c:v>
                </c:pt>
                <c:pt idx="2">
                  <c:v>5.8139534883720936E-2</c:v>
                </c:pt>
                <c:pt idx="3">
                  <c:v>4.807692307692308E-2</c:v>
                </c:pt>
                <c:pt idx="4">
                  <c:v>4.0983606557377053E-2</c:v>
                </c:pt>
                <c:pt idx="5">
                  <c:v>3.5714285714285712E-2</c:v>
                </c:pt>
                <c:pt idx="6">
                  <c:v>3.1645569620253167E-2</c:v>
                </c:pt>
                <c:pt idx="7">
                  <c:v>2.8409090909090912E-2</c:v>
                </c:pt>
                <c:pt idx="8">
                  <c:v>2.5773195876288662E-2</c:v>
                </c:pt>
                <c:pt idx="9">
                  <c:v>2.358490566037736E-2</c:v>
                </c:pt>
                <c:pt idx="10">
                  <c:v>2.1739130434782608E-2</c:v>
                </c:pt>
                <c:pt idx="11">
                  <c:v>2.0161290322580645E-2</c:v>
                </c:pt>
                <c:pt idx="12">
                  <c:v>1.8796992481203006E-2</c:v>
                </c:pt>
                <c:pt idx="13">
                  <c:v>1.7605633802816902E-2</c:v>
                </c:pt>
                <c:pt idx="14">
                  <c:v>1.6556291390728475E-2</c:v>
                </c:pt>
                <c:pt idx="15">
                  <c:v>1.5625E-2</c:v>
                </c:pt>
                <c:pt idx="16">
                  <c:v>1.4792899408284021E-2</c:v>
                </c:pt>
                <c:pt idx="17">
                  <c:v>1.404494382022472E-2</c:v>
                </c:pt>
                <c:pt idx="18">
                  <c:v>1.3368983957219251E-2</c:v>
                </c:pt>
                <c:pt idx="19">
                  <c:v>1.2755102040816327E-2</c:v>
                </c:pt>
                <c:pt idx="20">
                  <c:v>1.2195121951219513E-2</c:v>
                </c:pt>
                <c:pt idx="21">
                  <c:v>1.1682242990654205E-2</c:v>
                </c:pt>
                <c:pt idx="22">
                  <c:v>1.1210762331838564E-2</c:v>
                </c:pt>
                <c:pt idx="23">
                  <c:v>1.0775862068965516E-2</c:v>
                </c:pt>
                <c:pt idx="24">
                  <c:v>1.0373443983402489E-2</c:v>
                </c:pt>
                <c:pt idx="25">
                  <c:v>0.01</c:v>
                </c:pt>
                <c:pt idx="26">
                  <c:v>7.3529411764705881E-3</c:v>
                </c:pt>
                <c:pt idx="27">
                  <c:v>5.8139534883720929E-3</c:v>
                </c:pt>
                <c:pt idx="28">
                  <c:v>4.807692307692308E-3</c:v>
                </c:pt>
                <c:pt idx="29">
                  <c:v>4.0983606557377051E-3</c:v>
                </c:pt>
                <c:pt idx="30">
                  <c:v>3.5714285714285713E-3</c:v>
                </c:pt>
                <c:pt idx="31">
                  <c:v>3.1645569620253164E-3</c:v>
                </c:pt>
                <c:pt idx="32">
                  <c:v>2.840909090909091E-3</c:v>
                </c:pt>
                <c:pt idx="33">
                  <c:v>2.5773195876288659E-3</c:v>
                </c:pt>
                <c:pt idx="34">
                  <c:v>2.3584905660377358E-3</c:v>
                </c:pt>
                <c:pt idx="35">
                  <c:v>2.1739130434782609E-3</c:v>
                </c:pt>
                <c:pt idx="36">
                  <c:v>2.0161290322580645E-3</c:v>
                </c:pt>
                <c:pt idx="37">
                  <c:v>1.8796992481203006E-3</c:v>
                </c:pt>
                <c:pt idx="38">
                  <c:v>1.7605633802816902E-3</c:v>
                </c:pt>
                <c:pt idx="39">
                  <c:v>1.6556291390728477E-3</c:v>
                </c:pt>
                <c:pt idx="40">
                  <c:v>1.5625000000000001E-3</c:v>
                </c:pt>
                <c:pt idx="41">
                  <c:v>1.4792899408284023E-3</c:v>
                </c:pt>
                <c:pt idx="42">
                  <c:v>1.4044943820224719E-3</c:v>
                </c:pt>
                <c:pt idx="43">
                  <c:v>1.3368983957219251E-3</c:v>
                </c:pt>
                <c:pt idx="44">
                  <c:v>1.2755102040816326E-3</c:v>
                </c:pt>
                <c:pt idx="45">
                  <c:v>1.2195121951219514E-3</c:v>
                </c:pt>
                <c:pt idx="46">
                  <c:v>1.1682242990654205E-3</c:v>
                </c:pt>
                <c:pt idx="47">
                  <c:v>1.1210762331838565E-3</c:v>
                </c:pt>
                <c:pt idx="48">
                  <c:v>1.0775862068965517E-3</c:v>
                </c:pt>
                <c:pt idx="49">
                  <c:v>1.037344398340249E-3</c:v>
                </c:pt>
                <c:pt idx="50">
                  <c:v>1E-3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716928"/>
        <c:axId val="38718848"/>
      </c:scatterChart>
      <c:valAx>
        <c:axId val="387169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Resistance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#0.0E+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18848"/>
        <c:crosses val="autoZero"/>
        <c:crossBetween val="midCat"/>
      </c:valAx>
      <c:valAx>
        <c:axId val="38718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Current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#0.0E+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169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DBE2A-04AE-444C-88C1-C5CB051CB2DF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00274-9C36-455B-A8EB-2DE87E490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16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00274-9C36-455B-A8EB-2DE87E4908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0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F801CB1-45E6-4D49-A2E0-3E506EDE009C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B3E92-8863-4408-8A85-5CAD0BD65207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E6658-EB00-4098-93CB-EB06C0775DF0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4226-8CC2-407E-8460-B1D2D8C6BAB2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AE33A-8C63-4EEF-8FDD-3529085188D8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FB39-D274-4C96-8343-117CEDE01AA9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4C91-F306-4082-8D1E-65E80F14D138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47B3-8045-44F3-A6C7-CE70DB585701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DEFED-619F-4CC8-98AD-28D2E94DF679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7520-2C51-4140-818B-5BDB16502F71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3EFC-4FAC-410F-8EF7-61B7B5BB03E8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925D-D045-4165-81B8-D353036B3210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2F38-420B-437D-BE10-1E2DC6C33EA8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69068-F55E-460A-9B01-DFB683337A81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BE5D-82A9-4564-947B-285AA6086346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3B73C-C177-4F5C-B077-5352FF561DC5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F476-D7CF-4EDF-8DF6-4DB2C1EFF441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B9534-ED78-447A-A099-BC29CD23FD4B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7.JPG"/><Relationship Id="rId7" Type="http://schemas.openxmlformats.org/officeDocument/2006/relationships/image" Target="../media/image34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25.JPG"/><Relationship Id="rId9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2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01084" y="4021589"/>
            <a:ext cx="3480440" cy="208010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EECT 111-50C</a:t>
            </a:r>
          </a:p>
          <a:p>
            <a:pPr algn="ctr"/>
            <a:r>
              <a:rPr lang="en-US" dirty="0" smtClean="0">
                <a:solidFill>
                  <a:srgbClr val="FFC000"/>
                </a:solidFill>
              </a:rPr>
              <a:t>Andrew bell</a:t>
            </a:r>
          </a:p>
          <a:p>
            <a:pPr algn="ctr"/>
            <a:r>
              <a:rPr lang="en-US" dirty="0" smtClean="0">
                <a:solidFill>
                  <a:srgbClr val="FFC000"/>
                </a:solidFill>
              </a:rPr>
              <a:t>Fall 2015</a:t>
            </a:r>
          </a:p>
          <a:p>
            <a:pPr algn="ctr"/>
            <a:r>
              <a:rPr lang="en-US" sz="2600" dirty="0" err="1" smtClean="0">
                <a:solidFill>
                  <a:srgbClr val="FFC000"/>
                </a:solidFill>
              </a:rPr>
              <a:t>Alcides</a:t>
            </a:r>
            <a:r>
              <a:rPr lang="en-US" sz="2600" dirty="0" smtClean="0">
                <a:solidFill>
                  <a:srgbClr val="FFC000"/>
                </a:solidFill>
              </a:rPr>
              <a:t> </a:t>
            </a:r>
            <a:r>
              <a:rPr lang="en-US" sz="2600" dirty="0" err="1" smtClean="0">
                <a:solidFill>
                  <a:srgbClr val="FFC000"/>
                </a:solidFill>
              </a:rPr>
              <a:t>segovia</a:t>
            </a:r>
            <a:endParaRPr lang="en-US" sz="2600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87515" y="151537"/>
            <a:ext cx="519886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Lab</a:t>
            </a:r>
          </a:p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Notebook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103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9351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Lab # 02 - Reading </a:t>
            </a:r>
            <a:br>
              <a:rPr lang="en-US" dirty="0"/>
            </a:br>
            <a:r>
              <a:rPr lang="en-US" dirty="0"/>
              <a:t>and Sorting Resistors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16" y="1735282"/>
            <a:ext cx="5784893" cy="430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42258" y="1049572"/>
            <a:ext cx="4047807" cy="683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/>
              <a:t>Resistor color code</a:t>
            </a:r>
            <a:endParaRPr lang="en-US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879" y="1733294"/>
            <a:ext cx="4410075" cy="430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059012" y="1051560"/>
            <a:ext cx="4047807" cy="683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/>
              <a:t>List of Resistor Values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94037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9351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Lab # 02 - Reading </a:t>
            </a:r>
            <a:br>
              <a:rPr lang="en-US" dirty="0"/>
            </a:br>
            <a:r>
              <a:rPr lang="en-US" dirty="0"/>
              <a:t>and Sorting Resistors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360" y="967198"/>
            <a:ext cx="31432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44" y="4561394"/>
            <a:ext cx="2918808" cy="2157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610" y="967199"/>
            <a:ext cx="3363397" cy="3571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52" y="4539073"/>
            <a:ext cx="5124694" cy="217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04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9351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Lab # 02 - Reading </a:t>
            </a:r>
            <a:br>
              <a:rPr lang="en-US" dirty="0"/>
            </a:br>
            <a:r>
              <a:rPr lang="en-US" dirty="0"/>
              <a:t>and Sorting Resistors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41411" y="1126607"/>
            <a:ext cx="9905999" cy="1873071"/>
          </a:xfrm>
        </p:spPr>
        <p:txBody>
          <a:bodyPr/>
          <a:lstStyle/>
          <a:p>
            <a:r>
              <a:rPr lang="en-US" dirty="0" smtClean="0"/>
              <a:t>Conclusion/Observations</a:t>
            </a:r>
          </a:p>
          <a:p>
            <a:pPr lvl="1"/>
            <a:r>
              <a:rPr lang="en-US" dirty="0" smtClean="0"/>
              <a:t>Kit #6 – was missing a 22 k</a:t>
            </a:r>
            <a:r>
              <a:rPr lang="el-GR" dirty="0" smtClean="0"/>
              <a:t>Ω</a:t>
            </a:r>
            <a:r>
              <a:rPr lang="en-US" dirty="0" smtClean="0"/>
              <a:t> resistor and had an extra 2.2 k</a:t>
            </a:r>
            <a:r>
              <a:rPr lang="el-GR" dirty="0" smtClean="0"/>
              <a:t>Ω</a:t>
            </a:r>
            <a:r>
              <a:rPr lang="en-US" dirty="0" smtClean="0"/>
              <a:t> resistor.</a:t>
            </a:r>
          </a:p>
          <a:p>
            <a:pPr lvl="1"/>
            <a:r>
              <a:rPr lang="en-US" dirty="0" smtClean="0"/>
              <a:t>All 15 resistors were with in tolerance (</a:t>
            </a:r>
            <a:r>
              <a:rPr lang="en-US" dirty="0" smtClean="0">
                <a:latin typeface="Calibri" panose="020F0502020204030204" pitchFamily="34" charset="0"/>
              </a:rPr>
              <a:t>±%5 based on the  4</a:t>
            </a:r>
            <a:r>
              <a:rPr lang="en-US" baseline="30000" dirty="0" smtClean="0">
                <a:latin typeface="Calibri" panose="020F0502020204030204" pitchFamily="34" charset="0"/>
              </a:rPr>
              <a:t>th</a:t>
            </a:r>
            <a:r>
              <a:rPr lang="en-US" dirty="0" smtClean="0">
                <a:latin typeface="Calibri" panose="020F0502020204030204" pitchFamily="34" charset="0"/>
              </a:rPr>
              <a:t> band – gold) </a:t>
            </a:r>
          </a:p>
          <a:p>
            <a:pPr lvl="1"/>
            <a:r>
              <a:rPr lang="en-US" dirty="0" smtClean="0"/>
              <a:t>All the legs were in good condition.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102380"/>
              </p:ext>
            </p:extLst>
          </p:nvPr>
        </p:nvGraphicFramePr>
        <p:xfrm>
          <a:off x="3902489" y="3145735"/>
          <a:ext cx="3631372" cy="34617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4216"/>
                <a:gridCol w="1174216"/>
                <a:gridCol w="1282940"/>
              </a:tblGrid>
              <a:tr h="57564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Resistance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Value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Measured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Value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Percent 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Difference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1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98.31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-1.69%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1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216.7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-1.50%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1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324.7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-1.61%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1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465.2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-1.02%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1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0.9782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-2.18%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1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2.153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-2.14%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1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3.248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-1.58%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1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4.7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4.577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-2.62%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1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9.772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-2.28%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1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21.507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-2.24%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1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33.054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0.16%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1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46.923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-0.16%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1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99.65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-0.35%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1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0.9976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-0.24%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1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10.28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2.80%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5912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03 - Series Resistors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62193" y="841664"/>
            <a:ext cx="9905999" cy="6016336"/>
          </a:xfrm>
        </p:spPr>
        <p:txBody>
          <a:bodyPr>
            <a:normAutofit/>
          </a:bodyPr>
          <a:lstStyle/>
          <a:p>
            <a:r>
              <a:rPr lang="en-US" dirty="0" smtClean="0"/>
              <a:t>Objective: </a:t>
            </a:r>
          </a:p>
          <a:p>
            <a:pPr lvl="1"/>
            <a:r>
              <a:rPr lang="en-US" dirty="0" smtClean="0"/>
              <a:t>To experiment with series circuit and verify that the simulation, analysis and test results all agree.</a:t>
            </a:r>
          </a:p>
          <a:p>
            <a:r>
              <a:rPr lang="en-US" dirty="0" smtClean="0"/>
              <a:t>Theory:</a:t>
            </a:r>
          </a:p>
          <a:p>
            <a:pPr lvl="1"/>
            <a:r>
              <a:rPr lang="en-US" dirty="0" smtClean="0"/>
              <a:t>The simulation in </a:t>
            </a:r>
            <a:r>
              <a:rPr lang="en-US" dirty="0" err="1" smtClean="0"/>
              <a:t>multisim</a:t>
            </a:r>
            <a:r>
              <a:rPr lang="en-US" dirty="0" smtClean="0"/>
              <a:t>, analysis through calculation and test by measuring all have the same outcome.</a:t>
            </a:r>
          </a:p>
          <a:p>
            <a:r>
              <a:rPr lang="en-US" dirty="0" smtClean="0"/>
              <a:t>Tools:</a:t>
            </a:r>
          </a:p>
          <a:p>
            <a:pPr lvl="1"/>
            <a:r>
              <a:rPr lang="en-US" dirty="0" smtClean="0"/>
              <a:t>3 resistors (10 k</a:t>
            </a:r>
            <a:r>
              <a:rPr lang="el-GR" dirty="0" smtClean="0"/>
              <a:t>Ω</a:t>
            </a:r>
            <a:r>
              <a:rPr lang="en-US" dirty="0" smtClean="0"/>
              <a:t>, 2.2 K</a:t>
            </a:r>
            <a:r>
              <a:rPr lang="el-GR" dirty="0" smtClean="0"/>
              <a:t>Ω</a:t>
            </a:r>
            <a:r>
              <a:rPr lang="en-US" dirty="0" smtClean="0"/>
              <a:t> and 4.7 k</a:t>
            </a:r>
            <a:r>
              <a:rPr lang="el-GR" dirty="0" smtClean="0"/>
              <a:t>Ω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Digital </a:t>
            </a:r>
            <a:r>
              <a:rPr lang="en-US" dirty="0" err="1" smtClean="0"/>
              <a:t>Multimeter</a:t>
            </a:r>
            <a:r>
              <a:rPr lang="en-US" dirty="0" smtClean="0"/>
              <a:t>: Bench 6: GDM-8245, Series: CL860332</a:t>
            </a:r>
          </a:p>
          <a:p>
            <a:pPr lvl="1"/>
            <a:r>
              <a:rPr lang="en-US" dirty="0" smtClean="0"/>
              <a:t>Excel</a:t>
            </a:r>
          </a:p>
          <a:p>
            <a:pPr lvl="1"/>
            <a:r>
              <a:rPr lang="en-US" dirty="0" smtClean="0"/>
              <a:t>Multisim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238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03 - Series Resistors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62193" y="841664"/>
            <a:ext cx="9905999" cy="6016336"/>
          </a:xfrm>
        </p:spPr>
        <p:txBody>
          <a:bodyPr>
            <a:normAutofit/>
          </a:bodyPr>
          <a:lstStyle/>
          <a:p>
            <a:r>
              <a:rPr lang="en-US" dirty="0" smtClean="0"/>
              <a:t>Procedure:</a:t>
            </a:r>
          </a:p>
          <a:p>
            <a:pPr lvl="1"/>
            <a:r>
              <a:rPr lang="en-US" dirty="0" smtClean="0"/>
              <a:t>Simulate:</a:t>
            </a:r>
          </a:p>
          <a:p>
            <a:pPr lvl="2"/>
            <a:r>
              <a:rPr lang="en-US" dirty="0" smtClean="0"/>
              <a:t>Build the circuit in the figure 1 and then figure 2 in </a:t>
            </a:r>
            <a:r>
              <a:rPr lang="en-US" dirty="0" err="1" smtClean="0"/>
              <a:t>multisim</a:t>
            </a:r>
            <a:r>
              <a:rPr lang="en-US" dirty="0" smtClean="0"/>
              <a:t> (Both on next slide)</a:t>
            </a:r>
            <a:endParaRPr lang="en-US" dirty="0"/>
          </a:p>
          <a:p>
            <a:pPr lvl="1"/>
            <a:r>
              <a:rPr lang="en-US" dirty="0" smtClean="0"/>
              <a:t>Calculate:</a:t>
            </a:r>
          </a:p>
          <a:p>
            <a:pPr lvl="2"/>
            <a:r>
              <a:rPr lang="en-US" dirty="0" smtClean="0"/>
              <a:t>Calculate the total resistance of a series circuit with 3 resistors (10K, 2.2K and 4.7K)</a:t>
            </a:r>
          </a:p>
          <a:p>
            <a:pPr lvl="2"/>
            <a:r>
              <a:rPr lang="en-US" dirty="0" smtClean="0"/>
              <a:t>Calculate the currents VA, VB and VT</a:t>
            </a:r>
            <a:endParaRPr lang="en-US" dirty="0"/>
          </a:p>
          <a:p>
            <a:pPr lvl="1"/>
            <a:r>
              <a:rPr lang="en-US" dirty="0" smtClean="0"/>
              <a:t>Measure:</a:t>
            </a:r>
          </a:p>
          <a:p>
            <a:pPr lvl="2"/>
            <a:r>
              <a:rPr lang="en-US" dirty="0" smtClean="0"/>
              <a:t>Measure and </a:t>
            </a:r>
            <a:r>
              <a:rPr lang="en-US" dirty="0"/>
              <a:t>record the resistance of each resistor in excel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Connect the resistors as shown in the figure1.</a:t>
            </a:r>
          </a:p>
          <a:p>
            <a:pPr lvl="2"/>
            <a:r>
              <a:rPr lang="en-US" dirty="0" smtClean="0"/>
              <a:t>Measure and record the total resistance (RT)</a:t>
            </a:r>
          </a:p>
          <a:p>
            <a:pPr lvl="2"/>
            <a:r>
              <a:rPr lang="en-US" dirty="0"/>
              <a:t>Connect the resistors as shown in </a:t>
            </a:r>
            <a:r>
              <a:rPr lang="en-US" dirty="0" smtClean="0"/>
              <a:t>the figure </a:t>
            </a:r>
            <a:r>
              <a:rPr lang="en-US" dirty="0"/>
              <a:t>2 </a:t>
            </a:r>
            <a:r>
              <a:rPr lang="en-US" dirty="0" smtClean="0"/>
              <a:t>with 9V</a:t>
            </a:r>
          </a:p>
          <a:p>
            <a:pPr lvl="2"/>
            <a:r>
              <a:rPr lang="en-US" dirty="0" smtClean="0"/>
              <a:t>Measure and record the current (IT) and voltage (V1, VA and VB) of the series circuit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247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03 - Series Resistors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70" y="1129498"/>
            <a:ext cx="2721120" cy="249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19" y="1129499"/>
            <a:ext cx="2629415" cy="249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76979"/>
              </p:ext>
            </p:extLst>
          </p:nvPr>
        </p:nvGraphicFramePr>
        <p:xfrm>
          <a:off x="3438749" y="4278271"/>
          <a:ext cx="4387090" cy="15525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0996"/>
                <a:gridCol w="1100760"/>
                <a:gridCol w="1148620"/>
                <a:gridCol w="1116714"/>
              </a:tblGrid>
              <a:tr h="40250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BAND COLOR CODE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33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10k</a:t>
                      </a:r>
                      <a:r>
                        <a:rPr lang="el-GR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Brown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Black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833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2.2k</a:t>
                      </a:r>
                      <a:r>
                        <a:rPr lang="el-GR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833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4.7k</a:t>
                      </a:r>
                      <a:r>
                        <a:rPr lang="el-GR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Yellow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Violet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3085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03 - Series Resistors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3" y="1753425"/>
            <a:ext cx="3377237" cy="325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1413" y="1384093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Multisim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049151"/>
              </p:ext>
            </p:extLst>
          </p:nvPr>
        </p:nvGraphicFramePr>
        <p:xfrm>
          <a:off x="3926454" y="1752311"/>
          <a:ext cx="3655868" cy="35216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7738"/>
                <a:gridCol w="918382"/>
                <a:gridCol w="953705"/>
                <a:gridCol w="936043"/>
              </a:tblGrid>
              <a:tr h="29347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Measured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Calculated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Simulated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9347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R1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9774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347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R2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347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R3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4.6E+3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4700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4700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347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RT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16551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16900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16900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347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3471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Measured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Calculated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Simulated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9347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IT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540.7E-6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532.5E-6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532.5E-6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3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VT=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8.949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9347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V1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8.949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347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VA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3.663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3.7E+0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347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VB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2.495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2.5E+0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28722" y="1382979"/>
            <a:ext cx="65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51180" y="2141034"/>
            <a:ext cx="2531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RT = R1 + R2 + R3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90872" y="3827488"/>
            <a:ext cx="171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= VT / RT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190872" y="4196820"/>
            <a:ext cx="208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Vin = IT * RT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190872" y="4566152"/>
            <a:ext cx="2236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 = IT * (R2+R3)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212176" y="4935484"/>
            <a:ext cx="2236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VB = IT * R3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889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03 - Series Resistors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pic>
        <p:nvPicPr>
          <p:cNvPr id="2050" name="Picture 2" descr="G:\EECT 111 - 50C\Week 3\IMG_17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93" y="2211791"/>
            <a:ext cx="2641284" cy="408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EECT 111 - 50C\Week 3\IMG_17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206" y="1777530"/>
            <a:ext cx="3718334" cy="495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451" y="3543215"/>
            <a:ext cx="3718600" cy="14264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65122" y="955365"/>
            <a:ext cx="2872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Measuring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8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03 - Series Resistors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65122" y="955365"/>
            <a:ext cx="2872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Measuring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41412" y="1673017"/>
            <a:ext cx="9905999" cy="2452934"/>
          </a:xfrm>
        </p:spPr>
        <p:txBody>
          <a:bodyPr>
            <a:normAutofit/>
          </a:bodyPr>
          <a:lstStyle/>
          <a:p>
            <a:r>
              <a:rPr lang="en-US" dirty="0" smtClean="0"/>
              <a:t>Conclusion/Observations</a:t>
            </a:r>
          </a:p>
          <a:p>
            <a:pPr lvl="1"/>
            <a:r>
              <a:rPr lang="en-US" dirty="0"/>
              <a:t>The simulation in </a:t>
            </a:r>
            <a:r>
              <a:rPr lang="en-US" dirty="0" err="1" smtClean="0"/>
              <a:t>multisim</a:t>
            </a:r>
            <a:r>
              <a:rPr lang="en-US" dirty="0" smtClean="0"/>
              <a:t> and analysis </a:t>
            </a:r>
            <a:r>
              <a:rPr lang="en-US" dirty="0"/>
              <a:t>through calculation </a:t>
            </a:r>
            <a:r>
              <a:rPr lang="en-US" dirty="0" smtClean="0"/>
              <a:t>had </a:t>
            </a:r>
            <a:r>
              <a:rPr lang="en-US" dirty="0"/>
              <a:t>the same </a:t>
            </a:r>
            <a:r>
              <a:rPr lang="en-US" dirty="0" smtClean="0"/>
              <a:t>outcome, while test </a:t>
            </a:r>
            <a:r>
              <a:rPr lang="en-US" dirty="0"/>
              <a:t>by </a:t>
            </a:r>
            <a:r>
              <a:rPr lang="en-US" dirty="0" smtClean="0"/>
              <a:t>measuring was a little off it was still with in the parameters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The resistors measured value were within the ±5%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033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04 – Black Box Design (Series)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62193" y="1043544"/>
            <a:ext cx="9905999" cy="5274128"/>
          </a:xfrm>
        </p:spPr>
        <p:txBody>
          <a:bodyPr>
            <a:normAutofit/>
          </a:bodyPr>
          <a:lstStyle/>
          <a:p>
            <a:r>
              <a:rPr lang="en-US" dirty="0" smtClean="0"/>
              <a:t>Objective: </a:t>
            </a:r>
          </a:p>
          <a:p>
            <a:pPr lvl="1"/>
            <a:r>
              <a:rPr lang="en-US" dirty="0" smtClean="0"/>
              <a:t>Design a 3 resistor series circuit that meets the voltage and current requirements using “standard” resistor values.</a:t>
            </a:r>
          </a:p>
          <a:p>
            <a:r>
              <a:rPr lang="en-US" dirty="0" smtClean="0"/>
              <a:t>Theory:</a:t>
            </a:r>
          </a:p>
          <a:p>
            <a:pPr lvl="1"/>
            <a:r>
              <a:rPr lang="en-US" dirty="0" smtClean="0"/>
              <a:t>Using “standard” resistors  and 9V applied will draw a current of 10mA.</a:t>
            </a:r>
          </a:p>
          <a:p>
            <a:r>
              <a:rPr lang="en-US" dirty="0" smtClean="0"/>
              <a:t>Tools:</a:t>
            </a:r>
          </a:p>
          <a:p>
            <a:pPr lvl="1"/>
            <a:r>
              <a:rPr lang="en-US" dirty="0" smtClean="0"/>
              <a:t>3 resistors (100 </a:t>
            </a:r>
            <a:r>
              <a:rPr lang="el-GR" dirty="0" smtClean="0"/>
              <a:t>Ω</a:t>
            </a:r>
            <a:r>
              <a:rPr lang="en-US" dirty="0" smtClean="0"/>
              <a:t>, 330 </a:t>
            </a:r>
            <a:r>
              <a:rPr lang="el-GR" dirty="0" smtClean="0"/>
              <a:t>Ω</a:t>
            </a:r>
            <a:r>
              <a:rPr lang="en-US" dirty="0" smtClean="0"/>
              <a:t> and 470 </a:t>
            </a:r>
            <a:r>
              <a:rPr lang="el-GR" dirty="0" smtClean="0"/>
              <a:t>Ω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Digital </a:t>
            </a:r>
            <a:r>
              <a:rPr lang="en-US" dirty="0" err="1" smtClean="0"/>
              <a:t>Multimeter</a:t>
            </a:r>
            <a:r>
              <a:rPr lang="en-US" dirty="0" smtClean="0"/>
              <a:t>: Bench 6: GDM-8245, Series: CL860332</a:t>
            </a:r>
          </a:p>
          <a:p>
            <a:pPr lvl="1"/>
            <a:r>
              <a:rPr lang="en-US" dirty="0" smtClean="0"/>
              <a:t>Excel</a:t>
            </a:r>
          </a:p>
          <a:p>
            <a:pPr lvl="1"/>
            <a:r>
              <a:rPr lang="en-US" dirty="0" smtClean="0"/>
              <a:t>Multisim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058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604768"/>
            <a:ext cx="9905999" cy="453477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Resistor Variability				Slides 4 – 8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Reading and Sorting Resistors		Slides 9 – 12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Series Resistors				Slides 13 – 18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Black Box Design</a:t>
            </a:r>
            <a:r>
              <a:rPr lang="en-US" dirty="0"/>
              <a:t> </a:t>
            </a:r>
            <a:r>
              <a:rPr lang="en-US" dirty="0" smtClean="0"/>
              <a:t>(Series)			Slides 19 – </a:t>
            </a:r>
            <a:r>
              <a:rPr lang="en-US" dirty="0" smtClean="0"/>
              <a:t>24</a:t>
            </a:r>
            <a:endParaRPr lang="en-US" dirty="0" smtClean="0"/>
          </a:p>
          <a:p>
            <a:pPr marL="457200" indent="-457200">
              <a:buFont typeface="+mj-lt"/>
              <a:buAutoNum type="arabicPeriod" startAt="6"/>
            </a:pPr>
            <a:r>
              <a:rPr lang="en-US" dirty="0" smtClean="0"/>
              <a:t>Black Box Design (Parallel)		</a:t>
            </a:r>
            <a:r>
              <a:rPr lang="en-US" dirty="0" smtClean="0"/>
              <a:t>Slides 25 </a:t>
            </a:r>
            <a:r>
              <a:rPr lang="en-US" dirty="0" smtClean="0"/>
              <a:t>– </a:t>
            </a:r>
            <a:r>
              <a:rPr lang="en-US" dirty="0" smtClean="0"/>
              <a:t>30</a:t>
            </a:r>
            <a:endParaRPr lang="en-US" dirty="0" smtClean="0"/>
          </a:p>
          <a:p>
            <a:pPr marL="457200" indent="-457200">
              <a:buFont typeface="+mj-lt"/>
              <a:buAutoNum type="arabicPeriod" startAt="6"/>
            </a:pPr>
            <a:r>
              <a:rPr lang="en-US" dirty="0" smtClean="0"/>
              <a:t>4 Resistor Parallel Circuit			Slides </a:t>
            </a:r>
            <a:r>
              <a:rPr lang="en-US" dirty="0" smtClean="0"/>
              <a:t>31 </a:t>
            </a:r>
            <a:r>
              <a:rPr lang="en-US" dirty="0" smtClean="0"/>
              <a:t>- </a:t>
            </a:r>
            <a:r>
              <a:rPr lang="en-US" dirty="0" smtClean="0"/>
              <a:t>35</a:t>
            </a:r>
            <a:endParaRPr lang="en-US" dirty="0" smtClean="0"/>
          </a:p>
          <a:p>
            <a:pPr marL="457200" indent="-457200">
              <a:buFont typeface="+mj-lt"/>
              <a:buAutoNum type="arabicPeriod" startAt="6"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648342" y="-73747"/>
            <a:ext cx="28921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Labs: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562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04 – Black Box Design (Series)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62193" y="841664"/>
            <a:ext cx="9905999" cy="585601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Procedure:</a:t>
            </a:r>
          </a:p>
          <a:p>
            <a:pPr lvl="1"/>
            <a:r>
              <a:rPr lang="en-US" dirty="0"/>
              <a:t>Calculate:</a:t>
            </a:r>
          </a:p>
          <a:p>
            <a:pPr lvl="2"/>
            <a:r>
              <a:rPr lang="en-US" dirty="0"/>
              <a:t>Find the total resistance by dividing voltage by </a:t>
            </a:r>
            <a:r>
              <a:rPr lang="en-US" dirty="0" smtClean="0"/>
              <a:t>currents. RT = 900 </a:t>
            </a:r>
            <a:r>
              <a:rPr lang="el-GR" dirty="0" smtClean="0"/>
              <a:t>Ω</a:t>
            </a:r>
            <a:endParaRPr lang="en-US" dirty="0" smtClean="0"/>
          </a:p>
          <a:p>
            <a:pPr lvl="2"/>
            <a:r>
              <a:rPr lang="en-US" dirty="0" smtClean="0"/>
              <a:t>Find the combination of 3 resistors that gives you an RT of 900 </a:t>
            </a:r>
            <a:r>
              <a:rPr lang="el-GR" dirty="0" smtClean="0"/>
              <a:t>Ω</a:t>
            </a:r>
            <a:endParaRPr lang="en-US" dirty="0" smtClean="0"/>
          </a:p>
          <a:p>
            <a:pPr lvl="3"/>
            <a:r>
              <a:rPr lang="en-US" dirty="0" smtClean="0"/>
              <a:t>100 </a:t>
            </a:r>
            <a:r>
              <a:rPr lang="el-GR" dirty="0" smtClean="0"/>
              <a:t>Ω</a:t>
            </a:r>
            <a:r>
              <a:rPr lang="en-US" dirty="0" smtClean="0"/>
              <a:t> + 330 </a:t>
            </a:r>
            <a:r>
              <a:rPr lang="el-GR" dirty="0" smtClean="0"/>
              <a:t>Ω</a:t>
            </a:r>
            <a:r>
              <a:rPr lang="en-US" dirty="0" smtClean="0"/>
              <a:t> + 470 </a:t>
            </a:r>
            <a:r>
              <a:rPr lang="el-GR" dirty="0" smtClean="0"/>
              <a:t>Ω</a:t>
            </a:r>
            <a:r>
              <a:rPr lang="en-US" dirty="0" smtClean="0"/>
              <a:t> = 900 </a:t>
            </a:r>
            <a:r>
              <a:rPr lang="el-GR" dirty="0"/>
              <a:t>Ω</a:t>
            </a:r>
            <a:endParaRPr lang="en-US" dirty="0"/>
          </a:p>
          <a:p>
            <a:pPr lvl="1"/>
            <a:r>
              <a:rPr lang="en-US" dirty="0" smtClean="0"/>
              <a:t>Simulate:</a:t>
            </a:r>
          </a:p>
          <a:p>
            <a:pPr lvl="2"/>
            <a:r>
              <a:rPr lang="en-US" dirty="0" smtClean="0"/>
              <a:t>Build </a:t>
            </a:r>
            <a:r>
              <a:rPr lang="en-US" dirty="0"/>
              <a:t>a</a:t>
            </a:r>
            <a:r>
              <a:rPr lang="en-US" dirty="0" smtClean="0"/>
              <a:t> series circuit using the 3 resistors combination</a:t>
            </a:r>
            <a:r>
              <a:rPr lang="en-US" dirty="0"/>
              <a:t>:</a:t>
            </a:r>
            <a:endParaRPr lang="en-US" dirty="0" smtClean="0"/>
          </a:p>
          <a:p>
            <a:pPr lvl="3"/>
            <a:r>
              <a:rPr lang="en-US" dirty="0" smtClean="0"/>
              <a:t>Measure the total resistance (RT).</a:t>
            </a:r>
          </a:p>
          <a:p>
            <a:pPr lvl="3"/>
            <a:r>
              <a:rPr lang="en-US" dirty="0" smtClean="0"/>
              <a:t>Measure the total current (IT).</a:t>
            </a:r>
            <a:endParaRPr lang="en-US" dirty="0"/>
          </a:p>
          <a:p>
            <a:pPr lvl="1"/>
            <a:r>
              <a:rPr lang="en-US" dirty="0" smtClean="0"/>
              <a:t>Measure:</a:t>
            </a:r>
          </a:p>
          <a:p>
            <a:pPr lvl="2"/>
            <a:r>
              <a:rPr lang="en-US" dirty="0" smtClean="0"/>
              <a:t>Find the resistors by their color code. (100</a:t>
            </a:r>
            <a:r>
              <a:rPr lang="el-GR" dirty="0" smtClean="0"/>
              <a:t>Ω</a:t>
            </a:r>
            <a:r>
              <a:rPr lang="en-US" dirty="0" smtClean="0"/>
              <a:t> - Br-</a:t>
            </a:r>
            <a:r>
              <a:rPr lang="en-US" dirty="0" err="1" smtClean="0"/>
              <a:t>Bl</a:t>
            </a:r>
            <a:r>
              <a:rPr lang="en-US" dirty="0" smtClean="0"/>
              <a:t>-Br, 330</a:t>
            </a:r>
            <a:r>
              <a:rPr lang="el-GR" dirty="0" smtClean="0"/>
              <a:t>Ω</a:t>
            </a:r>
            <a:r>
              <a:rPr lang="en-US" dirty="0" smtClean="0"/>
              <a:t> - O-O-Br, 470</a:t>
            </a:r>
            <a:r>
              <a:rPr lang="el-GR" dirty="0" smtClean="0"/>
              <a:t>Ω</a:t>
            </a:r>
            <a:r>
              <a:rPr lang="en-US" dirty="0" smtClean="0"/>
              <a:t> - Y-V-Br)</a:t>
            </a:r>
          </a:p>
          <a:p>
            <a:pPr lvl="2"/>
            <a:r>
              <a:rPr lang="en-US" dirty="0" smtClean="0"/>
              <a:t>Measure and </a:t>
            </a:r>
            <a:r>
              <a:rPr lang="en-US" dirty="0"/>
              <a:t>record the resistance of each resistor in excel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Connect the resistors  in series.</a:t>
            </a:r>
          </a:p>
          <a:p>
            <a:pPr lvl="2"/>
            <a:r>
              <a:rPr lang="en-US" dirty="0" smtClean="0"/>
              <a:t>Measure and record the total resistance (RT)</a:t>
            </a:r>
          </a:p>
          <a:p>
            <a:pPr lvl="2"/>
            <a:r>
              <a:rPr lang="en-US" dirty="0" smtClean="0"/>
              <a:t>Add 9V to the circuit</a:t>
            </a:r>
          </a:p>
          <a:p>
            <a:pPr lvl="2"/>
            <a:r>
              <a:rPr lang="en-US" dirty="0" smtClean="0"/>
              <a:t>Measure and record the current (IT)</a:t>
            </a:r>
          </a:p>
          <a:p>
            <a:pPr lvl="2"/>
            <a:r>
              <a:rPr lang="en-US" dirty="0" smtClean="0"/>
              <a:t>Make a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548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04 – Black Box Design (Series)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16422"/>
              </p:ext>
            </p:extLst>
          </p:nvPr>
        </p:nvGraphicFramePr>
        <p:xfrm>
          <a:off x="1151906" y="2727614"/>
          <a:ext cx="4191991" cy="26875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0730"/>
                <a:gridCol w="690145"/>
                <a:gridCol w="690145"/>
                <a:gridCol w="754047"/>
                <a:gridCol w="613462"/>
                <a:gridCol w="613462"/>
              </a:tblGrid>
              <a:tr h="22396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 Resistor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2396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1329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1329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529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 Resistors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1329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2396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330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470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1000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13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 +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1100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13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 +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1220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13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 +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52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 +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1470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52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 +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809249"/>
              </p:ext>
            </p:extLst>
          </p:nvPr>
        </p:nvGraphicFramePr>
        <p:xfrm>
          <a:off x="6205166" y="1017671"/>
          <a:ext cx="4387623" cy="56661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9499"/>
                <a:gridCol w="722352"/>
                <a:gridCol w="722352"/>
                <a:gridCol w="789238"/>
                <a:gridCol w="642091"/>
                <a:gridCol w="642091"/>
              </a:tblGrid>
              <a:tr h="14786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Resistors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3500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+ A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+ B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+ C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+ D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3500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+ E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3500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3500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+ A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+ B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+ C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+ D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3500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+ E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3500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3500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+ A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+ B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+ C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+ D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3500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+ E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3500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3500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 + A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 + B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 + C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 + D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3500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 + E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3500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3500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+ A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+ B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+ C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285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+ D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  <a:tr h="13500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+ E +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5" marR="4335" marT="4335" marB="0" anchor="b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51906" y="1033153"/>
            <a:ext cx="4655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Preparation for this lab:</a:t>
            </a:r>
          </a:p>
          <a:p>
            <a:r>
              <a:rPr lang="en-US" sz="2400" dirty="0" smtClean="0"/>
              <a:t>Created a standard resistor combination chart in excel.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9038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04 – Black Box Design (Series)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01514" y="6409748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960" y="1791690"/>
            <a:ext cx="34480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698" y="2207327"/>
            <a:ext cx="17335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960" y="4733305"/>
            <a:ext cx="56959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982183" y="1032447"/>
            <a:ext cx="1657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Multisim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357251" y="1032447"/>
            <a:ext cx="890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Data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70660" y="1770167"/>
            <a:ext cx="34319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Based on the resistor combination chart, these are the resistor needed for a RT of 900</a:t>
            </a:r>
            <a:r>
              <a:rPr lang="el-GR" dirty="0" smtClean="0"/>
              <a:t>Ω</a:t>
            </a:r>
            <a:r>
              <a:rPr lang="en-US" dirty="0" smtClean="0"/>
              <a:t>:</a:t>
            </a:r>
          </a:p>
          <a:p>
            <a:r>
              <a:rPr lang="en-US" dirty="0" smtClean="0"/>
              <a:t>1 - 100</a:t>
            </a:r>
            <a:r>
              <a:rPr lang="el-GR" dirty="0" smtClean="0"/>
              <a:t>Ω</a:t>
            </a:r>
            <a:endParaRPr lang="en-US" dirty="0" smtClean="0"/>
          </a:p>
          <a:p>
            <a:r>
              <a:rPr lang="en-US" dirty="0" smtClean="0"/>
              <a:t>2 - 330</a:t>
            </a:r>
            <a:r>
              <a:rPr lang="el-GR" dirty="0" smtClean="0"/>
              <a:t>Ω</a:t>
            </a:r>
            <a:endParaRPr lang="en-US" dirty="0" smtClean="0"/>
          </a:p>
          <a:p>
            <a:r>
              <a:rPr lang="en-US" dirty="0" smtClean="0"/>
              <a:t>3 - 470</a:t>
            </a:r>
            <a:r>
              <a:rPr lang="el-GR" dirty="0" smtClean="0"/>
              <a:t>Ω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506207"/>
              </p:ext>
            </p:extLst>
          </p:nvPr>
        </p:nvGraphicFramePr>
        <p:xfrm>
          <a:off x="1270660" y="3665756"/>
          <a:ext cx="3776848" cy="18826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9384"/>
                <a:gridCol w="534559"/>
                <a:gridCol w="726720"/>
                <a:gridCol w="754671"/>
                <a:gridCol w="740695"/>
                <a:gridCol w="670819"/>
              </a:tblGrid>
              <a:tr h="26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Design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Measured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Calculated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Simulated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Units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6894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V1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9.009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894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IT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10.0E-3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10.1E-3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10.0E-3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10.0E-3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894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RT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882.7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899.73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u="none" strike="noStrike">
                          <a:effectLst/>
                        </a:rPr>
                        <a:t>Ω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894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R1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98.75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u="none" strike="noStrike">
                          <a:effectLst/>
                        </a:rPr>
                        <a:t>Ω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894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R2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324.1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u="none" strike="noStrike">
                          <a:effectLst/>
                        </a:rPr>
                        <a:t>Ω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894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R3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459.5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u="none" strike="noStrike" dirty="0">
                          <a:effectLst/>
                        </a:rPr>
                        <a:t>Ω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1434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16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04 – Black Box Design (Series)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01514" y="6409748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66" y="2173997"/>
            <a:ext cx="4963885" cy="37229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457" y="2640103"/>
            <a:ext cx="3265454" cy="2270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1327" y="1232638"/>
            <a:ext cx="632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Measuring Total Resistance</a:t>
            </a:r>
          </a:p>
        </p:txBody>
      </p:sp>
    </p:spTree>
    <p:extLst>
      <p:ext uri="{BB962C8B-B14F-4D97-AF65-F5344CB8AC3E}">
        <p14:creationId xmlns:p14="http://schemas.microsoft.com/office/powerpoint/2010/main" val="1236372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04 – Black Box Design (Series)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01514" y="6409748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094865"/>
              </p:ext>
            </p:extLst>
          </p:nvPr>
        </p:nvGraphicFramePr>
        <p:xfrm>
          <a:off x="997528" y="1389412"/>
          <a:ext cx="2553194" cy="5302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9575"/>
                <a:gridCol w="877660"/>
                <a:gridCol w="765959"/>
              </a:tblGrid>
              <a:tr h="101968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Resistance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Current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</a:rPr>
                        <a:t>90.0E+0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100.0E-3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0.136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122.4E+0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73.5E-3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0.172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154.8E+0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58.1E-3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0.208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187.2E+0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48.1E-3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0.244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219.6E+0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41.0E-3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0.28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252.0E+0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35.7E-3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0.316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284.4E+0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31.6E-3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0.352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316.8E+0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28.4E-3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0.388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349.2E+0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25.8E-3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0.424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381.6E+0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23.6E-3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0.46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414.0E+0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21.7E-3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0.496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446.4E+0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20.2E-3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0.532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478.8E+0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18.8E-3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0.568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511.2E+0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17.6E-3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0.604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543.6E+0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16.6E-3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576.0E+0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15.6E-3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0.676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608.4E+0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14.8E-3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0.712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640.8E+0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14.0E-3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0.748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673.2E+0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13.4E-3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0.784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705.6E+0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12.8E-3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0.82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738.0E+0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12.2E-3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0.856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770.4E+0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</a:rPr>
                        <a:t>11.7E-3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0.892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802.8E+0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11.2E-3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0.928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835.2E+0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10.8E-3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0.964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867.6E+0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10.4E-3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900.0E+0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10.0E-3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1.36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1.2E+3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7.4E-3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1.72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1.5E+3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5.8E-3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2.08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1.9E+3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4.8E-3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2.44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2.2E+3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4.1E-3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2.5E+3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3.6E-3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3.16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2.8E+3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3.2E-3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3.52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3.2E+3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2.8E-3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3.88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3.5E+3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2.6E-3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4.24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3.8E+3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2.4E-3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4.6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4.1E+3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2.2E-3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4.96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4.5E+3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2.0E-3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5.32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4.8E+3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1.9E-3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5.68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5.1E+3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1.8E-3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6.04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5.4E+3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1.7E-3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6.4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5.8E+3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1.6E-3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6.76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6.1E+3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1.5E-3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7.12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6.4E+3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1.4E-3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7.48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6.7E+3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1.3E-3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7.84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7.1E+3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1.3E-3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8.2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7.4E+3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1.2E-3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8.56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7.7E+3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1.2E-3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8.92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8.0E+3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1.1E-3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9.28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8.4E+3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1.1E-3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9.64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8.7E+3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1.0E-3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  <a:tr h="1019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</a:rPr>
                        <a:t>9.0E+3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</a:rPr>
                        <a:t>1.0E-3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05" marR="3405" marT="3405" marB="0" anchor="b"/>
                </a:tc>
              </a:tr>
            </a:tbl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0493262"/>
              </p:ext>
            </p:extLst>
          </p:nvPr>
        </p:nvGraphicFramePr>
        <p:xfrm>
          <a:off x="4819403" y="196239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98171" y="926275"/>
            <a:ext cx="1341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Excel Data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50183" y="1472541"/>
            <a:ext cx="843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97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06 – Black Box Design </a:t>
            </a:r>
            <a:br>
              <a:rPr lang="en-US" dirty="0" smtClean="0"/>
            </a:br>
            <a:r>
              <a:rPr lang="en-US" dirty="0" smtClean="0"/>
              <a:t>Series and Parallel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306286" y="841664"/>
            <a:ext cx="9144000" cy="6016336"/>
          </a:xfrm>
        </p:spPr>
        <p:txBody>
          <a:bodyPr>
            <a:normAutofit/>
          </a:bodyPr>
          <a:lstStyle/>
          <a:p>
            <a:r>
              <a:rPr lang="en-US" dirty="0" smtClean="0"/>
              <a:t>Objective: </a:t>
            </a:r>
          </a:p>
          <a:p>
            <a:pPr lvl="1"/>
            <a:r>
              <a:rPr lang="en-US" dirty="0" smtClean="0"/>
              <a:t>Learn about series/parallel circuits.  Design a 2 resistor series circuit that meets the voltage and current requirements using “standard” resistor value.</a:t>
            </a:r>
          </a:p>
          <a:p>
            <a:r>
              <a:rPr lang="en-US" dirty="0" smtClean="0"/>
              <a:t>Theory:</a:t>
            </a:r>
          </a:p>
          <a:p>
            <a:pPr lvl="1"/>
            <a:r>
              <a:rPr lang="en-US" dirty="0" smtClean="0"/>
              <a:t>Using 2 “standard” resistors  in series and 9V applied will draw a current of 18mA.</a:t>
            </a:r>
          </a:p>
          <a:p>
            <a:r>
              <a:rPr lang="en-US" dirty="0" smtClean="0"/>
              <a:t>Tools:</a:t>
            </a:r>
          </a:p>
          <a:p>
            <a:pPr lvl="1"/>
            <a:r>
              <a:rPr lang="en-US" dirty="0"/>
              <a:t>2</a:t>
            </a:r>
            <a:r>
              <a:rPr lang="en-US" dirty="0" smtClean="0"/>
              <a:t> resistors (220 </a:t>
            </a:r>
            <a:r>
              <a:rPr lang="el-GR" dirty="0" smtClean="0"/>
              <a:t>Ω</a:t>
            </a:r>
            <a:r>
              <a:rPr lang="en-US" dirty="0" smtClean="0"/>
              <a:t>, and 330 </a:t>
            </a:r>
            <a:r>
              <a:rPr lang="el-GR" dirty="0" smtClean="0"/>
              <a:t>Ω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Digital </a:t>
            </a:r>
            <a:r>
              <a:rPr lang="en-US" dirty="0" err="1" smtClean="0"/>
              <a:t>Multimeter</a:t>
            </a:r>
            <a:r>
              <a:rPr lang="en-US" dirty="0" smtClean="0"/>
              <a:t>: Bench 6: GDM-8245, Series: CL860332</a:t>
            </a:r>
          </a:p>
          <a:p>
            <a:pPr lvl="1"/>
            <a:r>
              <a:rPr lang="en-US" dirty="0" smtClean="0"/>
              <a:t>Excel</a:t>
            </a:r>
          </a:p>
          <a:p>
            <a:pPr lvl="1"/>
            <a:r>
              <a:rPr lang="en-US" dirty="0" smtClean="0"/>
              <a:t>Multisim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010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06 – Black Box Design #3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77829" y="841664"/>
            <a:ext cx="9204966" cy="589164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Procedure:</a:t>
            </a:r>
          </a:p>
          <a:p>
            <a:pPr lvl="1"/>
            <a:r>
              <a:rPr lang="en-US" dirty="0"/>
              <a:t>Calculate:</a:t>
            </a:r>
          </a:p>
          <a:p>
            <a:pPr lvl="2"/>
            <a:r>
              <a:rPr lang="en-US" dirty="0"/>
              <a:t>Find the total resistance by dividing voltage by </a:t>
            </a:r>
            <a:r>
              <a:rPr lang="en-US" dirty="0" smtClean="0"/>
              <a:t>currents. RT = 9V/18mA = 500 </a:t>
            </a:r>
            <a:r>
              <a:rPr lang="el-GR" dirty="0" smtClean="0"/>
              <a:t>Ω</a:t>
            </a:r>
            <a:endParaRPr lang="en-US" dirty="0" smtClean="0"/>
          </a:p>
          <a:p>
            <a:pPr lvl="2"/>
            <a:r>
              <a:rPr lang="en-US" dirty="0" smtClean="0"/>
              <a:t>Find the combination of 2 resistors  in series that gives you an RT of 500 </a:t>
            </a:r>
            <a:r>
              <a:rPr lang="el-GR" dirty="0" smtClean="0"/>
              <a:t>Ω</a:t>
            </a:r>
            <a:r>
              <a:rPr lang="en-US" dirty="0" smtClean="0"/>
              <a:t> or closest:</a:t>
            </a:r>
          </a:p>
          <a:p>
            <a:pPr lvl="3"/>
            <a:r>
              <a:rPr lang="en-US" dirty="0" smtClean="0"/>
              <a:t>220 </a:t>
            </a:r>
            <a:r>
              <a:rPr lang="el-GR" dirty="0" smtClean="0"/>
              <a:t>Ω</a:t>
            </a:r>
            <a:r>
              <a:rPr lang="en-US" dirty="0" smtClean="0"/>
              <a:t> + 330 </a:t>
            </a:r>
            <a:r>
              <a:rPr lang="el-GR" dirty="0" smtClean="0"/>
              <a:t>Ω</a:t>
            </a:r>
            <a:r>
              <a:rPr lang="en-US" dirty="0" smtClean="0"/>
              <a:t>  = 550 </a:t>
            </a:r>
            <a:r>
              <a:rPr lang="el-GR" dirty="0"/>
              <a:t>Ω</a:t>
            </a:r>
            <a:endParaRPr lang="en-US" dirty="0"/>
          </a:p>
          <a:p>
            <a:pPr lvl="1"/>
            <a:r>
              <a:rPr lang="en-US" dirty="0" smtClean="0"/>
              <a:t>Simulate:</a:t>
            </a:r>
          </a:p>
          <a:p>
            <a:pPr lvl="2"/>
            <a:r>
              <a:rPr lang="en-US" dirty="0" smtClean="0"/>
              <a:t>Build </a:t>
            </a:r>
            <a:r>
              <a:rPr lang="en-US" dirty="0"/>
              <a:t>a</a:t>
            </a:r>
            <a:r>
              <a:rPr lang="en-US" dirty="0" smtClean="0"/>
              <a:t> series circuit  in </a:t>
            </a:r>
            <a:r>
              <a:rPr lang="en-US" dirty="0" err="1" smtClean="0"/>
              <a:t>multisim</a:t>
            </a:r>
            <a:r>
              <a:rPr lang="en-US" dirty="0" smtClean="0"/>
              <a:t> of using the 2 resistor combination.</a:t>
            </a:r>
          </a:p>
          <a:p>
            <a:pPr lvl="3"/>
            <a:r>
              <a:rPr lang="en-US" dirty="0" smtClean="0"/>
              <a:t>Measure the total resistance (RT)</a:t>
            </a:r>
          </a:p>
          <a:p>
            <a:pPr lvl="3"/>
            <a:r>
              <a:rPr lang="en-US" dirty="0" smtClean="0"/>
              <a:t>Measure the total current (IT)</a:t>
            </a:r>
          </a:p>
          <a:p>
            <a:pPr lvl="2"/>
            <a:r>
              <a:rPr lang="en-US" dirty="0" smtClean="0"/>
              <a:t>Build a parallel circuit in </a:t>
            </a:r>
            <a:r>
              <a:rPr lang="en-US" dirty="0" err="1" smtClean="0"/>
              <a:t>multisim</a:t>
            </a:r>
            <a:r>
              <a:rPr lang="en-US" dirty="0" smtClean="0"/>
              <a:t> of using the same 2 resistor combination</a:t>
            </a:r>
          </a:p>
          <a:p>
            <a:pPr lvl="3"/>
            <a:r>
              <a:rPr lang="en-US" dirty="0"/>
              <a:t>Measure the total resistance (RT)</a:t>
            </a:r>
          </a:p>
          <a:p>
            <a:pPr lvl="3"/>
            <a:r>
              <a:rPr lang="en-US" dirty="0"/>
              <a:t>Measure the total current (IT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Measure:</a:t>
            </a:r>
          </a:p>
          <a:p>
            <a:pPr lvl="2"/>
            <a:r>
              <a:rPr lang="en-US" dirty="0" smtClean="0"/>
              <a:t>Series:</a:t>
            </a:r>
          </a:p>
          <a:p>
            <a:pPr lvl="3"/>
            <a:r>
              <a:rPr lang="en-US" dirty="0" smtClean="0"/>
              <a:t>Find the resistors by their color code</a:t>
            </a:r>
            <a:r>
              <a:rPr lang="en-US" dirty="0"/>
              <a:t>.  </a:t>
            </a:r>
            <a:r>
              <a:rPr lang="en-US" sz="1400" dirty="0"/>
              <a:t>(220 </a:t>
            </a:r>
            <a:r>
              <a:rPr lang="el-GR" sz="1400" dirty="0" smtClean="0"/>
              <a:t>Ω</a:t>
            </a:r>
            <a:r>
              <a:rPr lang="en-US" sz="1400" dirty="0" smtClean="0"/>
              <a:t> - R-R-Br and </a:t>
            </a:r>
            <a:r>
              <a:rPr lang="en-US" sz="1400" dirty="0"/>
              <a:t>330 </a:t>
            </a:r>
            <a:r>
              <a:rPr lang="el-GR" sz="1400" dirty="0" smtClean="0"/>
              <a:t>Ω</a:t>
            </a:r>
            <a:r>
              <a:rPr lang="en-US" sz="1400" dirty="0" smtClean="0"/>
              <a:t> - O-O-Br)</a:t>
            </a:r>
          </a:p>
          <a:p>
            <a:pPr lvl="3"/>
            <a:r>
              <a:rPr lang="en-US" dirty="0" smtClean="0"/>
              <a:t>Measure and </a:t>
            </a:r>
            <a:r>
              <a:rPr lang="en-US" dirty="0"/>
              <a:t>record the resistance of each resistor in excel</a:t>
            </a:r>
            <a:r>
              <a:rPr lang="en-US" dirty="0" smtClean="0"/>
              <a:t>.</a:t>
            </a:r>
          </a:p>
          <a:p>
            <a:pPr lvl="3"/>
            <a:r>
              <a:rPr lang="en-US" dirty="0" smtClean="0"/>
              <a:t>Connect the resistors in series.</a:t>
            </a:r>
          </a:p>
          <a:p>
            <a:pPr lvl="3"/>
            <a:r>
              <a:rPr lang="en-US" dirty="0" smtClean="0"/>
              <a:t>Measure </a:t>
            </a:r>
            <a:r>
              <a:rPr lang="en-US" dirty="0"/>
              <a:t>and record the total resistance (RT</a:t>
            </a:r>
            <a:r>
              <a:rPr lang="en-US" dirty="0" smtClean="0"/>
              <a:t>) in series</a:t>
            </a:r>
          </a:p>
          <a:p>
            <a:pPr lvl="3"/>
            <a:r>
              <a:rPr lang="en-US" dirty="0" smtClean="0"/>
              <a:t>Add 9V to the circuit.</a:t>
            </a:r>
          </a:p>
          <a:p>
            <a:pPr lvl="3"/>
            <a:r>
              <a:rPr lang="en-US" dirty="0" smtClean="0"/>
              <a:t>Measure and record the current (IT)</a:t>
            </a:r>
          </a:p>
          <a:p>
            <a:pPr lvl="2"/>
            <a:r>
              <a:rPr lang="en-US" dirty="0" smtClean="0"/>
              <a:t>Parallel:</a:t>
            </a:r>
          </a:p>
          <a:p>
            <a:pPr lvl="3"/>
            <a:r>
              <a:rPr lang="en-US" dirty="0" smtClean="0"/>
              <a:t>Connect the resistors in parallel</a:t>
            </a:r>
          </a:p>
          <a:p>
            <a:pPr lvl="3"/>
            <a:r>
              <a:rPr lang="en-US" dirty="0" smtClean="0"/>
              <a:t>Measure </a:t>
            </a:r>
            <a:r>
              <a:rPr lang="en-US" dirty="0"/>
              <a:t>and record the total resistance (RT) in </a:t>
            </a:r>
            <a:r>
              <a:rPr lang="en-US" dirty="0" smtClean="0"/>
              <a:t>parallel</a:t>
            </a:r>
          </a:p>
          <a:p>
            <a:pPr lvl="3"/>
            <a:r>
              <a:rPr lang="en-US" dirty="0" smtClean="0"/>
              <a:t>Add 9V to the circuit</a:t>
            </a:r>
          </a:p>
          <a:p>
            <a:pPr lvl="3"/>
            <a:r>
              <a:rPr lang="en-US" dirty="0" smtClean="0"/>
              <a:t>Measure and record the I1, I2 and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221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06 – Black Box Design #3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69390" y="1489755"/>
            <a:ext cx="2125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 in Multisim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84417" y="1489755"/>
            <a:ext cx="2324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Recorded in Excel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96987" y="781869"/>
            <a:ext cx="2826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Series Circuit</a:t>
            </a:r>
            <a:endParaRPr lang="en-US" sz="4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802915"/>
              </p:ext>
            </p:extLst>
          </p:nvPr>
        </p:nvGraphicFramePr>
        <p:xfrm>
          <a:off x="354435" y="2039216"/>
          <a:ext cx="4207173" cy="18262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6689"/>
                <a:gridCol w="618702"/>
                <a:gridCol w="804312"/>
                <a:gridCol w="835248"/>
                <a:gridCol w="819780"/>
                <a:gridCol w="742442"/>
              </a:tblGrid>
              <a:tr h="304367"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Design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Measured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Calculated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Simulated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Units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43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V1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43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IT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16.3E-3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16.7E-3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16.4E-3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16.3E-3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Amps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43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RT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550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540.5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550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550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100" u="none" strike="noStrike">
                          <a:effectLst/>
                        </a:rPr>
                        <a:t>Ω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43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R1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220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217.8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220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220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100" u="none" strike="noStrike">
                          <a:effectLst/>
                        </a:rPr>
                        <a:t>Ω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43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R2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330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322.5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330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330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100" u="none" strike="noStrike" dirty="0">
                          <a:effectLst/>
                        </a:rPr>
                        <a:t>Ω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709" y="2122487"/>
            <a:ext cx="2590800" cy="2781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175" y="2444461"/>
            <a:ext cx="18478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69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06 – Black Box Design #3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96987" y="781869"/>
            <a:ext cx="3614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Series Circuit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465122" y="1267975"/>
            <a:ext cx="2950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Measuring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50" y="2396274"/>
            <a:ext cx="2006080" cy="21808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9" y="1267975"/>
            <a:ext cx="2845778" cy="1807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9" y="3342604"/>
            <a:ext cx="2845778" cy="1455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7" y="5113199"/>
            <a:ext cx="2845779" cy="16350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11" y="4665636"/>
            <a:ext cx="2396358" cy="17972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591" y="2550138"/>
            <a:ext cx="3509928" cy="22477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37187" y="1906808"/>
            <a:ext cx="43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237186" y="3885580"/>
            <a:ext cx="43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237187" y="5746081"/>
            <a:ext cx="43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410941" y="2083141"/>
            <a:ext cx="56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285774" y="2180806"/>
            <a:ext cx="361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207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06 – Black Box Design #3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96987" y="781869"/>
            <a:ext cx="3253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Parallel Circuit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834" y="2066306"/>
            <a:ext cx="6823907" cy="38296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4417" y="1489755"/>
            <a:ext cx="2324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Recorded in Excel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69390" y="1489755"/>
            <a:ext cx="2125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 in Multisim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529909"/>
              </p:ext>
            </p:extLst>
          </p:nvPr>
        </p:nvGraphicFramePr>
        <p:xfrm>
          <a:off x="395432" y="2209800"/>
          <a:ext cx="3701554" cy="26115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4487"/>
                <a:gridCol w="921731"/>
                <a:gridCol w="760794"/>
                <a:gridCol w="702271"/>
                <a:gridCol w="702271"/>
              </a:tblGrid>
              <a:tr h="3264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Calculated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Measured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Simulated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64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V1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64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R1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217.8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u="none" strike="noStrike">
                          <a:effectLst/>
                        </a:rPr>
                        <a:t>Ω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64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R2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322.5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u="none" strike="noStrike">
                          <a:effectLst/>
                        </a:rPr>
                        <a:t>Ω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64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u="none" strike="noStrike">
                          <a:effectLst/>
                        </a:rPr>
                        <a:t>Ω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64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40.9E-3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41.7E-3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40.9E-3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Amps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64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27.3E-3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27.2E-3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27.3E-3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Amps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64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68.2E-3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69.3E-3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68.2E-3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Amps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8957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628519"/>
            <a:ext cx="9905999" cy="40716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8"/>
            </a:pPr>
            <a:r>
              <a:rPr lang="en-US" dirty="0" smtClean="0"/>
              <a:t>Black </a:t>
            </a:r>
            <a:r>
              <a:rPr lang="en-US" dirty="0"/>
              <a:t>Box Design #3			Slides </a:t>
            </a:r>
            <a:r>
              <a:rPr lang="en-US" dirty="0" smtClean="0"/>
              <a:t>36 - 41</a:t>
            </a:r>
            <a:endParaRPr lang="en-US" dirty="0"/>
          </a:p>
          <a:p>
            <a:pPr marL="457200" indent="-457200">
              <a:buFont typeface="+mj-lt"/>
              <a:buAutoNum type="arabicPeriod" startAt="8"/>
            </a:pPr>
            <a:r>
              <a:rPr lang="en-US" dirty="0"/>
              <a:t>Series/Parallel Resistors		</a:t>
            </a:r>
            <a:r>
              <a:rPr lang="en-US" dirty="0" smtClean="0"/>
              <a:t>	Slides 42 -49</a:t>
            </a:r>
            <a:endParaRPr lang="en-US" dirty="0"/>
          </a:p>
          <a:p>
            <a:pPr marL="457200" indent="-457200">
              <a:buFont typeface="+mj-lt"/>
              <a:buAutoNum type="arabicPeriod" startAt="10"/>
            </a:pPr>
            <a:r>
              <a:rPr lang="en-US" dirty="0" smtClean="0"/>
              <a:t>Series/Parallel Capacitors		Slides </a:t>
            </a:r>
            <a:r>
              <a:rPr lang="en-US" dirty="0" smtClean="0"/>
              <a:t>50 - 54</a:t>
            </a:r>
            <a:endParaRPr lang="en-US" dirty="0" smtClean="0"/>
          </a:p>
          <a:p>
            <a:pPr marL="457200" indent="-457200">
              <a:buFont typeface="+mj-lt"/>
              <a:buAutoNum type="arabicPeriod" startAt="10"/>
            </a:pPr>
            <a:r>
              <a:rPr lang="en-US" dirty="0" smtClean="0"/>
              <a:t>RC Lab					Slides </a:t>
            </a:r>
            <a:r>
              <a:rPr lang="en-US" dirty="0" smtClean="0"/>
              <a:t>55 - 59</a:t>
            </a:r>
            <a:endParaRPr lang="en-US" dirty="0" smtClean="0"/>
          </a:p>
          <a:p>
            <a:pPr marL="457200" indent="-457200">
              <a:buFont typeface="+mj-lt"/>
              <a:buAutoNum type="arabicPeriod" startAt="10"/>
            </a:pPr>
            <a:r>
              <a:rPr lang="en-US" dirty="0" smtClean="0"/>
              <a:t>Series/Parallel Inductors		</a:t>
            </a:r>
            <a:r>
              <a:rPr lang="en-US" dirty="0" smtClean="0"/>
              <a:t>	Slides 60 - 66</a:t>
            </a:r>
            <a:endParaRPr lang="en-US" dirty="0" smtClean="0"/>
          </a:p>
          <a:p>
            <a:pPr marL="457200" indent="-457200">
              <a:buFont typeface="+mj-lt"/>
              <a:buAutoNum type="arabicPeriod" startAt="10"/>
            </a:pPr>
            <a:r>
              <a:rPr lang="en-US" dirty="0" smtClean="0"/>
              <a:t> RL Lab					</a:t>
            </a:r>
            <a:r>
              <a:rPr lang="en-US" smtClean="0"/>
              <a:t>Slides </a:t>
            </a:r>
            <a:r>
              <a:rPr lang="en-US" smtClean="0"/>
              <a:t>67 - 71</a:t>
            </a:r>
            <a:endParaRPr lang="en-US" dirty="0" smtClean="0"/>
          </a:p>
          <a:p>
            <a:pPr marL="457200" indent="-457200">
              <a:buFont typeface="+mj-lt"/>
              <a:buAutoNum type="arabicPeriod" startAt="10"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648342" y="0"/>
            <a:ext cx="28921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Labs: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815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06 – Black Box Design #3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96987" y="781869"/>
            <a:ext cx="4009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Parallel Circuit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559364" y="1498822"/>
            <a:ext cx="2867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Measuring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9" y="1267975"/>
            <a:ext cx="2845778" cy="18071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9" y="3342604"/>
            <a:ext cx="2845778" cy="1455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50" y="2396274"/>
            <a:ext cx="2006080" cy="2180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10" y="5035329"/>
            <a:ext cx="2845778" cy="17947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37187" y="1906808"/>
            <a:ext cx="43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37186" y="3885580"/>
            <a:ext cx="43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37187" y="5746081"/>
            <a:ext cx="43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410941" y="2083141"/>
            <a:ext cx="56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Vin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25" y="4859426"/>
            <a:ext cx="2223329" cy="16674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83" y="4859426"/>
            <a:ext cx="2165129" cy="16238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261" y="1267975"/>
            <a:ext cx="3142594" cy="13877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261" y="2995780"/>
            <a:ext cx="3142593" cy="13098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261" y="4550019"/>
            <a:ext cx="3142593" cy="134189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429296" y="1777161"/>
            <a:ext cx="43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464818" y="3466023"/>
            <a:ext cx="43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r>
              <a:rPr lang="en-US" dirty="0"/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64818" y="5035329"/>
            <a:ext cx="43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r>
              <a:rPr lang="en-US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473688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07 – 4 Resistor Parallel Circuit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318161" y="841664"/>
            <a:ext cx="9286504" cy="6016336"/>
          </a:xfrm>
        </p:spPr>
        <p:txBody>
          <a:bodyPr>
            <a:normAutofit/>
          </a:bodyPr>
          <a:lstStyle/>
          <a:p>
            <a:r>
              <a:rPr lang="en-US" dirty="0" smtClean="0"/>
              <a:t>Objective: </a:t>
            </a:r>
          </a:p>
          <a:p>
            <a:pPr lvl="1"/>
            <a:r>
              <a:rPr lang="en-US" dirty="0" smtClean="0"/>
              <a:t>Learn about parallel circuits.  Design a 4 resistor parallel circuit with an applied voltage of 9V and measure all the resistor values, total current and all the branches current.</a:t>
            </a:r>
          </a:p>
          <a:p>
            <a:r>
              <a:rPr lang="en-US" dirty="0" smtClean="0"/>
              <a:t>Theory:</a:t>
            </a:r>
          </a:p>
          <a:p>
            <a:pPr lvl="1"/>
            <a:r>
              <a:rPr lang="en-US" dirty="0"/>
              <a:t>The simulation in </a:t>
            </a:r>
            <a:r>
              <a:rPr lang="en-US" dirty="0" err="1"/>
              <a:t>multisim</a:t>
            </a:r>
            <a:r>
              <a:rPr lang="en-US" dirty="0"/>
              <a:t>, analysis through calculation and test by measuring all have the same outcome</a:t>
            </a:r>
            <a:r>
              <a:rPr lang="en-US" dirty="0" smtClean="0"/>
              <a:t>.</a:t>
            </a:r>
          </a:p>
          <a:p>
            <a:r>
              <a:rPr lang="en-US" dirty="0"/>
              <a:t>Tools:</a:t>
            </a:r>
          </a:p>
          <a:p>
            <a:pPr lvl="1"/>
            <a:r>
              <a:rPr lang="en-US" dirty="0" smtClean="0"/>
              <a:t>4 </a:t>
            </a:r>
            <a:r>
              <a:rPr lang="en-US" dirty="0"/>
              <a:t>resistors (</a:t>
            </a:r>
            <a:r>
              <a:rPr lang="en-US" dirty="0" smtClean="0"/>
              <a:t>2.2 K</a:t>
            </a:r>
            <a:r>
              <a:rPr lang="el-GR" dirty="0" smtClean="0"/>
              <a:t>Ω</a:t>
            </a:r>
            <a:r>
              <a:rPr lang="en-US" dirty="0" smtClean="0"/>
              <a:t>, 3.3 K</a:t>
            </a:r>
            <a:r>
              <a:rPr lang="el-GR" dirty="0" smtClean="0"/>
              <a:t>Ω</a:t>
            </a:r>
            <a:r>
              <a:rPr lang="en-US" dirty="0" smtClean="0"/>
              <a:t>, and 2 – 4.7 K</a:t>
            </a:r>
            <a:r>
              <a:rPr lang="el-GR" dirty="0" smtClean="0"/>
              <a:t>Ω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Digital </a:t>
            </a:r>
            <a:r>
              <a:rPr lang="en-US" dirty="0" err="1"/>
              <a:t>Multimeter</a:t>
            </a:r>
            <a:r>
              <a:rPr lang="en-US" dirty="0"/>
              <a:t>: Bench 6: GDM-8245, Series: CL860332</a:t>
            </a:r>
          </a:p>
          <a:p>
            <a:pPr lvl="1"/>
            <a:r>
              <a:rPr lang="en-US" dirty="0"/>
              <a:t>Excel</a:t>
            </a:r>
          </a:p>
          <a:p>
            <a:pPr lvl="1"/>
            <a:r>
              <a:rPr lang="en-US" dirty="0"/>
              <a:t>Multisim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226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07 – 4 Resistor Parallel Circuit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50317" y="841664"/>
            <a:ext cx="9810608" cy="601633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Procedure:</a:t>
            </a:r>
          </a:p>
          <a:p>
            <a:pPr lvl="1"/>
            <a:r>
              <a:rPr lang="en-US" dirty="0"/>
              <a:t>Calculate:</a:t>
            </a:r>
          </a:p>
          <a:p>
            <a:pPr lvl="2"/>
            <a:r>
              <a:rPr lang="en-US" dirty="0"/>
              <a:t>Find the total resistance </a:t>
            </a:r>
            <a:r>
              <a:rPr lang="en-US" dirty="0" smtClean="0"/>
              <a:t>of the parallel circuit</a:t>
            </a:r>
          </a:p>
          <a:p>
            <a:pPr lvl="2"/>
            <a:r>
              <a:rPr lang="en-US" dirty="0" smtClean="0"/>
              <a:t>Find the  current of all the braches</a:t>
            </a:r>
          </a:p>
          <a:p>
            <a:pPr lvl="2"/>
            <a:r>
              <a:rPr lang="en-US" dirty="0" smtClean="0"/>
              <a:t>Find the total current</a:t>
            </a:r>
            <a:endParaRPr lang="en-US" dirty="0"/>
          </a:p>
          <a:p>
            <a:pPr lvl="1"/>
            <a:r>
              <a:rPr lang="en-US" dirty="0" smtClean="0"/>
              <a:t>Simulate:</a:t>
            </a:r>
          </a:p>
          <a:p>
            <a:pPr lvl="2"/>
            <a:r>
              <a:rPr lang="en-US" dirty="0" smtClean="0"/>
              <a:t>Build </a:t>
            </a:r>
            <a:r>
              <a:rPr lang="en-US" dirty="0"/>
              <a:t>a</a:t>
            </a:r>
            <a:r>
              <a:rPr lang="en-US" dirty="0" smtClean="0"/>
              <a:t> parallel circuit in </a:t>
            </a:r>
            <a:r>
              <a:rPr lang="en-US" dirty="0" err="1" smtClean="0"/>
              <a:t>multisim</a:t>
            </a:r>
            <a:r>
              <a:rPr lang="en-US" dirty="0" smtClean="0"/>
              <a:t> of the 4 resistors. (2.2K, 3.3K, and 2 – 4.7K)</a:t>
            </a:r>
          </a:p>
          <a:p>
            <a:pPr lvl="3"/>
            <a:r>
              <a:rPr lang="en-US" dirty="0" smtClean="0"/>
              <a:t>Measure total resistance (RT)</a:t>
            </a:r>
          </a:p>
          <a:p>
            <a:pPr lvl="3"/>
            <a:r>
              <a:rPr lang="en-US" dirty="0" smtClean="0"/>
              <a:t>Measure the current in each branch (I1, I2, I3 and I4)</a:t>
            </a:r>
          </a:p>
          <a:p>
            <a:pPr lvl="3"/>
            <a:r>
              <a:rPr lang="en-US" dirty="0" smtClean="0"/>
              <a:t>Measure the total current (IT)</a:t>
            </a:r>
            <a:endParaRPr lang="en-US" dirty="0"/>
          </a:p>
          <a:p>
            <a:pPr lvl="1"/>
            <a:r>
              <a:rPr lang="en-US" dirty="0" smtClean="0"/>
              <a:t>Measure:</a:t>
            </a:r>
          </a:p>
          <a:p>
            <a:pPr lvl="2"/>
            <a:r>
              <a:rPr lang="en-US" dirty="0" smtClean="0"/>
              <a:t>Find the resistors by their color code</a:t>
            </a:r>
            <a:r>
              <a:rPr lang="en-US" dirty="0"/>
              <a:t>.  </a:t>
            </a:r>
            <a:r>
              <a:rPr lang="en-US" sz="1600" dirty="0"/>
              <a:t>(</a:t>
            </a:r>
            <a:r>
              <a:rPr lang="en-US" sz="1600" dirty="0" smtClean="0"/>
              <a:t>2.2K </a:t>
            </a:r>
            <a:r>
              <a:rPr lang="el-GR" sz="1600" dirty="0" smtClean="0"/>
              <a:t>Ω</a:t>
            </a:r>
            <a:r>
              <a:rPr lang="en-US" sz="1600" dirty="0" smtClean="0"/>
              <a:t> - R-R-R , 3.3K </a:t>
            </a:r>
            <a:r>
              <a:rPr lang="el-GR" sz="1600" dirty="0" smtClean="0"/>
              <a:t>Ω</a:t>
            </a:r>
            <a:r>
              <a:rPr lang="en-US" sz="1600" dirty="0" smtClean="0"/>
              <a:t> - O-O-R, 4.7K </a:t>
            </a:r>
            <a:r>
              <a:rPr lang="el-GR" sz="1600" dirty="0" smtClean="0"/>
              <a:t>Ω</a:t>
            </a:r>
            <a:r>
              <a:rPr lang="en-US" sz="1600" dirty="0" smtClean="0"/>
              <a:t> - Y-V-R)</a:t>
            </a:r>
          </a:p>
          <a:p>
            <a:pPr lvl="2"/>
            <a:r>
              <a:rPr lang="en-US" dirty="0" smtClean="0"/>
              <a:t>Measure and </a:t>
            </a:r>
            <a:r>
              <a:rPr lang="en-US" dirty="0"/>
              <a:t>record the resistance of each resistor in excel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Connect the resistors in parallel.</a:t>
            </a:r>
          </a:p>
          <a:p>
            <a:pPr lvl="2"/>
            <a:r>
              <a:rPr lang="en-US" dirty="0"/>
              <a:t>Measure and record the total resistance (RT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Add 9V to the parallel circuit.</a:t>
            </a:r>
          </a:p>
          <a:p>
            <a:pPr lvl="2"/>
            <a:r>
              <a:rPr lang="en-US" dirty="0" smtClean="0"/>
              <a:t>Measure and record the current at each branch (I1, I2, I3, and I4) and the total current (IT)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301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07 – 4 Resistor Parallel Circuit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65121" y="955365"/>
            <a:ext cx="3374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Calculations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665405"/>
              </p:ext>
            </p:extLst>
          </p:nvPr>
        </p:nvGraphicFramePr>
        <p:xfrm>
          <a:off x="1300678" y="2394548"/>
          <a:ext cx="3591957" cy="220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9663"/>
                <a:gridCol w="879663"/>
                <a:gridCol w="952968"/>
                <a:gridCol w="879663"/>
              </a:tblGrid>
              <a:tr h="4402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Measured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40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R1=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2.2E+3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2.2E+3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40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R2=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3.3E+3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3.3E+3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40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4.7E+3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4.6E+3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40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R4=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4.7E+3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4.6E+3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726543"/>
              </p:ext>
            </p:extLst>
          </p:nvPr>
        </p:nvGraphicFramePr>
        <p:xfrm>
          <a:off x="5228440" y="1999508"/>
          <a:ext cx="5138717" cy="352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3741"/>
                <a:gridCol w="1151781"/>
                <a:gridCol w="1196081"/>
                <a:gridCol w="1173931"/>
                <a:gridCol w="1063183"/>
              </a:tblGrid>
              <a:tr h="440315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Measured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Calculated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Simulated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4031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V1 =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4031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RT =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845.232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845.2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4031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I1 =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4.21E-03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4.1E-3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4.09E-03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Amps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4031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 =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2.79E-03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2.7E-3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2.70E-03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Amps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4031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I3 =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1.97E-03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1.9E-3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1.91E-03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Amps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4031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 =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1.96E-03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1.9E-3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1.91E-03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Amps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4031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 =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1.08E-02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10.6E-3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1.06E-02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Amps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262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07 – 4 Resistor Parallel Circuit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65121" y="955365"/>
            <a:ext cx="2894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Simulation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584" y="1775006"/>
            <a:ext cx="6932719" cy="496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012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07 – 4 Resistor Parallel Circuit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65122" y="955365"/>
            <a:ext cx="2956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Measuring</a:t>
            </a:r>
            <a:endParaRPr lang="en-US" dirty="0"/>
          </a:p>
        </p:txBody>
      </p:sp>
      <p:pic>
        <p:nvPicPr>
          <p:cNvPr id="5" name="Picture 2" descr="G:\EECT 111 - 50C\Week 3\IMG_17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752" y="1788824"/>
            <a:ext cx="2641284" cy="408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2" y="1788824"/>
            <a:ext cx="4216300" cy="4089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526" y="1788824"/>
            <a:ext cx="4295155" cy="408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315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08 – Black Box 3 Design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32208" y="841664"/>
            <a:ext cx="8813080" cy="6016336"/>
          </a:xfrm>
        </p:spPr>
        <p:txBody>
          <a:bodyPr>
            <a:normAutofit/>
          </a:bodyPr>
          <a:lstStyle/>
          <a:p>
            <a:r>
              <a:rPr lang="en-US" dirty="0" smtClean="0"/>
              <a:t>Objective: </a:t>
            </a:r>
          </a:p>
          <a:p>
            <a:pPr lvl="1"/>
            <a:r>
              <a:rPr lang="en-US" dirty="0" smtClean="0"/>
              <a:t>Learn how to build a circuit that produces a certain voltage.</a:t>
            </a:r>
          </a:p>
          <a:p>
            <a:r>
              <a:rPr lang="en-US" dirty="0" smtClean="0"/>
              <a:t>Theory:</a:t>
            </a:r>
          </a:p>
          <a:p>
            <a:pPr lvl="1"/>
            <a:r>
              <a:rPr lang="en-US" dirty="0" smtClean="0"/>
              <a:t>A 1.3V current can be produced by the circuit.</a:t>
            </a:r>
          </a:p>
          <a:p>
            <a:r>
              <a:rPr lang="en-US" dirty="0"/>
              <a:t>Tools:</a:t>
            </a:r>
          </a:p>
          <a:p>
            <a:pPr lvl="1"/>
            <a:r>
              <a:rPr lang="en-US" dirty="0" smtClean="0"/>
              <a:t>1 – 4.7 K</a:t>
            </a:r>
            <a:r>
              <a:rPr lang="el-GR" dirty="0" smtClean="0"/>
              <a:t>Ω</a:t>
            </a:r>
            <a:r>
              <a:rPr lang="en-US" dirty="0" smtClean="0"/>
              <a:t> adjustable resistor.</a:t>
            </a:r>
          </a:p>
          <a:p>
            <a:pPr lvl="1"/>
            <a:r>
              <a:rPr lang="en-US" dirty="0" smtClean="0"/>
              <a:t>4 – 4.7 K</a:t>
            </a:r>
            <a:r>
              <a:rPr lang="el-GR" dirty="0" smtClean="0"/>
              <a:t>Ω</a:t>
            </a:r>
            <a:r>
              <a:rPr lang="en-US" dirty="0" smtClean="0"/>
              <a:t> resistors</a:t>
            </a:r>
            <a:endParaRPr lang="en-US" dirty="0"/>
          </a:p>
          <a:p>
            <a:pPr lvl="1"/>
            <a:r>
              <a:rPr lang="en-US" dirty="0"/>
              <a:t>Digital </a:t>
            </a:r>
            <a:r>
              <a:rPr lang="en-US" dirty="0" err="1"/>
              <a:t>Multimeter</a:t>
            </a:r>
            <a:r>
              <a:rPr lang="en-US" dirty="0"/>
              <a:t>: Bench 6: GDM-8245, Series: CL860332</a:t>
            </a:r>
          </a:p>
          <a:p>
            <a:pPr lvl="1"/>
            <a:r>
              <a:rPr lang="en-US" dirty="0"/>
              <a:t>Excel</a:t>
            </a:r>
          </a:p>
          <a:p>
            <a:pPr lvl="1"/>
            <a:r>
              <a:rPr lang="en-US" dirty="0"/>
              <a:t>Multisim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341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/>
              <a:t>Lab # 08 – Black Box 3 Design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18420" y="1437088"/>
            <a:ext cx="9810608" cy="4527778"/>
          </a:xfrm>
        </p:spPr>
        <p:txBody>
          <a:bodyPr>
            <a:normAutofit/>
          </a:bodyPr>
          <a:lstStyle/>
          <a:p>
            <a:r>
              <a:rPr lang="en-US" dirty="0" smtClean="0"/>
              <a:t>Procedure:</a:t>
            </a:r>
          </a:p>
          <a:p>
            <a:pPr lvl="1"/>
            <a:r>
              <a:rPr lang="en-US" dirty="0"/>
              <a:t>Calculate:</a:t>
            </a:r>
          </a:p>
          <a:p>
            <a:pPr lvl="2"/>
            <a:r>
              <a:rPr lang="en-US" dirty="0"/>
              <a:t>Find the total resistance </a:t>
            </a:r>
            <a:r>
              <a:rPr lang="en-US" dirty="0" smtClean="0"/>
              <a:t>needed to produce an output voltage of 1.3V.</a:t>
            </a:r>
          </a:p>
          <a:p>
            <a:pPr lvl="2"/>
            <a:r>
              <a:rPr lang="en-US" dirty="0" smtClean="0"/>
              <a:t>Subtract the two resistors already given to calculate the resistance inside the black box.</a:t>
            </a:r>
          </a:p>
          <a:p>
            <a:pPr lvl="2"/>
            <a:r>
              <a:rPr lang="en-US" dirty="0" smtClean="0"/>
              <a:t>Find what combination of equal value resistors, series or parallel, gives that resistance.</a:t>
            </a:r>
          </a:p>
          <a:p>
            <a:pPr lvl="1"/>
            <a:r>
              <a:rPr lang="en-US" dirty="0" smtClean="0"/>
              <a:t>Simulate:</a:t>
            </a:r>
          </a:p>
          <a:p>
            <a:pPr lvl="2"/>
            <a:r>
              <a:rPr lang="en-US" dirty="0" smtClean="0"/>
              <a:t>Based on the calculations build a circuit in </a:t>
            </a:r>
            <a:r>
              <a:rPr lang="en-US" dirty="0" err="1" smtClean="0"/>
              <a:t>multisim</a:t>
            </a:r>
            <a:r>
              <a:rPr lang="en-US" dirty="0" smtClean="0"/>
              <a:t> of the 5 - 4.7 k</a:t>
            </a:r>
            <a:r>
              <a:rPr lang="el-GR" dirty="0" smtClean="0"/>
              <a:t>Ω</a:t>
            </a:r>
            <a:r>
              <a:rPr lang="en-US" dirty="0" smtClean="0"/>
              <a:t> resistors.</a:t>
            </a:r>
          </a:p>
          <a:p>
            <a:pPr lvl="3"/>
            <a:r>
              <a:rPr lang="en-US" dirty="0"/>
              <a:t>Measure the output voltage with a </a:t>
            </a:r>
            <a:r>
              <a:rPr lang="en-US" dirty="0" err="1"/>
              <a:t>Multimeter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Build a second circuit changing R1 to an adjustable resistor. </a:t>
            </a:r>
          </a:p>
          <a:p>
            <a:pPr lvl="3"/>
            <a:r>
              <a:rPr lang="en-US" dirty="0" smtClean="0"/>
              <a:t>Measure the output voltage with a </a:t>
            </a:r>
            <a:r>
              <a:rPr lang="en-US" dirty="0" err="1" smtClean="0"/>
              <a:t>Multimeter</a:t>
            </a: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309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/>
              <a:t>Lab # 08 – Black Box 3 Design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50317" y="841664"/>
            <a:ext cx="9810608" cy="6016336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Measure: </a:t>
            </a:r>
          </a:p>
          <a:p>
            <a:pPr lvl="2"/>
            <a:r>
              <a:rPr lang="en-US" dirty="0" smtClean="0"/>
              <a:t>Following the 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mulisim</a:t>
            </a:r>
            <a:r>
              <a:rPr lang="en-US" dirty="0" smtClean="0"/>
              <a:t> schematic.</a:t>
            </a:r>
          </a:p>
          <a:p>
            <a:pPr lvl="3"/>
            <a:r>
              <a:rPr lang="en-US" dirty="0"/>
              <a:t>Find the resistors by their color code.  </a:t>
            </a:r>
            <a:r>
              <a:rPr lang="en-US" sz="1400" dirty="0"/>
              <a:t>(4.7K </a:t>
            </a:r>
            <a:r>
              <a:rPr lang="el-GR" sz="1400" dirty="0"/>
              <a:t>Ω</a:t>
            </a:r>
            <a:r>
              <a:rPr lang="en-US" sz="1400" dirty="0"/>
              <a:t> - Y-V-R)</a:t>
            </a:r>
          </a:p>
          <a:p>
            <a:pPr lvl="3"/>
            <a:r>
              <a:rPr lang="en-US" dirty="0"/>
              <a:t>Measure and record the resistance of each resistor in excel.</a:t>
            </a:r>
          </a:p>
          <a:p>
            <a:pPr lvl="3"/>
            <a:r>
              <a:rPr lang="en-US" dirty="0"/>
              <a:t>Connect the resistors in parallel.</a:t>
            </a:r>
          </a:p>
          <a:p>
            <a:pPr lvl="3"/>
            <a:r>
              <a:rPr lang="en-US" dirty="0"/>
              <a:t>Measure and record the total resistance (RT</a:t>
            </a:r>
            <a:r>
              <a:rPr lang="en-US" dirty="0" smtClean="0"/>
              <a:t>) of the black box in excel.</a:t>
            </a:r>
            <a:endParaRPr lang="en-US" dirty="0"/>
          </a:p>
          <a:p>
            <a:pPr lvl="3"/>
            <a:r>
              <a:rPr lang="en-US" dirty="0"/>
              <a:t>Add 9V to the parallel circuit.</a:t>
            </a:r>
          </a:p>
          <a:p>
            <a:pPr lvl="3"/>
            <a:r>
              <a:rPr lang="en-US" dirty="0"/>
              <a:t>Measure the </a:t>
            </a:r>
            <a:r>
              <a:rPr lang="en-US" dirty="0" smtClean="0"/>
              <a:t>Vin, VA, VB and output </a:t>
            </a:r>
            <a:r>
              <a:rPr lang="en-US" dirty="0"/>
              <a:t>voltage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Following the 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multisim</a:t>
            </a:r>
            <a:r>
              <a:rPr lang="en-US" dirty="0" smtClean="0"/>
              <a:t> schematic.</a:t>
            </a:r>
          </a:p>
          <a:p>
            <a:pPr lvl="3"/>
            <a:r>
              <a:rPr lang="en-US" dirty="0" smtClean="0"/>
              <a:t>Replace R1 with a variable resistor from the previous circuit.</a:t>
            </a:r>
            <a:endParaRPr lang="en-US" sz="1400" dirty="0" smtClean="0"/>
          </a:p>
          <a:p>
            <a:pPr lvl="3"/>
            <a:r>
              <a:rPr lang="en-US" dirty="0"/>
              <a:t>Add 9V to the parallel circuit.</a:t>
            </a:r>
          </a:p>
          <a:p>
            <a:pPr lvl="3"/>
            <a:r>
              <a:rPr lang="en-US" dirty="0" smtClean="0"/>
              <a:t>Measure </a:t>
            </a:r>
            <a:r>
              <a:rPr lang="en-US" dirty="0"/>
              <a:t>the output voltage</a:t>
            </a:r>
            <a:r>
              <a:rPr lang="en-US" dirty="0" smtClean="0"/>
              <a:t>.</a:t>
            </a:r>
          </a:p>
          <a:p>
            <a:pPr lvl="3"/>
            <a:r>
              <a:rPr lang="en-US" dirty="0" smtClean="0"/>
              <a:t>Adjust the variable resistor to get an output of exactly 1.3V.</a:t>
            </a:r>
            <a:endParaRPr lang="en-US" dirty="0"/>
          </a:p>
          <a:p>
            <a:pPr lvl="3"/>
            <a:r>
              <a:rPr lang="en-US" dirty="0" smtClean="0"/>
              <a:t>Measure and </a:t>
            </a:r>
            <a:r>
              <a:rPr lang="en-US" dirty="0"/>
              <a:t>record the resistance of </a:t>
            </a:r>
            <a:r>
              <a:rPr lang="en-US" dirty="0" smtClean="0"/>
              <a:t>the adjustable </a:t>
            </a:r>
            <a:r>
              <a:rPr lang="en-US" dirty="0"/>
              <a:t>resistor in </a:t>
            </a:r>
            <a:r>
              <a:rPr lang="en-US" dirty="0" smtClean="0"/>
              <a:t>excel</a:t>
            </a:r>
            <a:r>
              <a:rPr lang="en-US" dirty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065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/>
              <a:t>Lab # 08 – Black Box 3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65121" y="955365"/>
            <a:ext cx="3296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Calculations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533421"/>
              </p:ext>
            </p:extLst>
          </p:nvPr>
        </p:nvGraphicFramePr>
        <p:xfrm>
          <a:off x="754468" y="1971595"/>
          <a:ext cx="5210397" cy="35467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5304"/>
                <a:gridCol w="751398"/>
                <a:gridCol w="888977"/>
                <a:gridCol w="747870"/>
                <a:gridCol w="522098"/>
                <a:gridCol w="1114750"/>
              </a:tblGrid>
              <a:tr h="28105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Given </a:t>
                      </a:r>
                      <a:endParaRPr lang="en-US" sz="1100" b="1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676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676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676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676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VA-VB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67676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67676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Rearrange the formula = VB = V * (R5 / RT) to find RT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67676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Divide both sides by V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VB/V = R5 / RT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1059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(VB / V) are inverserly related to RT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RT = R5 / (VB/V)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10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RT =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11.0E+3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67676"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105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 (Black Box) = RT -(R1+R5)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105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R(Black Box)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090229"/>
              </p:ext>
            </p:extLst>
          </p:nvPr>
        </p:nvGraphicFramePr>
        <p:xfrm>
          <a:off x="6647859" y="1954729"/>
          <a:ext cx="3213100" cy="1800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5747"/>
                <a:gridCol w="675607"/>
                <a:gridCol w="799310"/>
                <a:gridCol w="672436"/>
              </a:tblGrid>
              <a:tr h="200025"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Design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Measured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R1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4.7E+3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4.6E+3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100" u="none" strike="noStrike">
                          <a:effectLst/>
                        </a:rPr>
                        <a:t>Ω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R2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4.7E+3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4.6E+3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100" u="none" strike="noStrike">
                          <a:effectLst/>
                        </a:rPr>
                        <a:t>Ω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R3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4.7E+3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4.7E+3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100" u="none" strike="noStrike">
                          <a:effectLst/>
                        </a:rPr>
                        <a:t>Ω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R4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4.7E+3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4.6E+3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100" u="none" strike="noStrike">
                          <a:effectLst/>
                        </a:rPr>
                        <a:t>Ω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R5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4.7E+3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4.7E+3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100" u="none" strike="noStrike">
                          <a:effectLst/>
                        </a:rPr>
                        <a:t>Ω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R(Black Box)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1.6E+3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1.5E+3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100" u="none" strike="noStrike">
                          <a:effectLst/>
                        </a:rPr>
                        <a:t>Ω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R1adj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4.6E+3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4.5E+3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100" u="none" strike="noStrike">
                          <a:effectLst/>
                        </a:rPr>
                        <a:t>Ω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RT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11.0E+3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100" u="none" strike="noStrike" dirty="0">
                          <a:effectLst/>
                        </a:rPr>
                        <a:t>Ω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205124"/>
              </p:ext>
            </p:extLst>
          </p:nvPr>
        </p:nvGraphicFramePr>
        <p:xfrm>
          <a:off x="6519235" y="4232422"/>
          <a:ext cx="3683000" cy="1200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5881"/>
                <a:gridCol w="675693"/>
                <a:gridCol w="799411"/>
                <a:gridCol w="672520"/>
                <a:gridCol w="469495"/>
              </a:tblGrid>
              <a:tr h="200025"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Measured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Calculated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Simulated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V1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VA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5.178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5.143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5.14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VB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3.892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3.857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3.86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VA - VB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1.255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1.286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1.286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(VA - VB) adj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1.302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1.302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7329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935182"/>
          </a:xfrm>
        </p:spPr>
        <p:txBody>
          <a:bodyPr/>
          <a:lstStyle/>
          <a:p>
            <a:pPr algn="ctr"/>
            <a:r>
              <a:rPr lang="en-US" dirty="0" smtClean="0"/>
              <a:t>Lab # 01 - RESISTOR variability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31021" y="839476"/>
            <a:ext cx="9905999" cy="592500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Objective: </a:t>
            </a:r>
          </a:p>
          <a:p>
            <a:pPr lvl="1"/>
            <a:r>
              <a:rPr lang="en-US" dirty="0" smtClean="0"/>
              <a:t>To learn how resistors with the same color code vary.</a:t>
            </a:r>
          </a:p>
          <a:p>
            <a:r>
              <a:rPr lang="en-US" dirty="0" smtClean="0"/>
              <a:t>Theory:</a:t>
            </a:r>
          </a:p>
          <a:p>
            <a:pPr lvl="1"/>
            <a:r>
              <a:rPr lang="en-US" dirty="0" smtClean="0"/>
              <a:t>The 20 - 470 </a:t>
            </a:r>
            <a:r>
              <a:rPr lang="el-GR" dirty="0" smtClean="0"/>
              <a:t>Ω</a:t>
            </a:r>
            <a:r>
              <a:rPr lang="en-US" dirty="0" smtClean="0"/>
              <a:t> resistors vary between 446.5 and 493.5 </a:t>
            </a:r>
            <a:r>
              <a:rPr lang="el-GR" dirty="0" smtClean="0"/>
              <a:t>Ω</a:t>
            </a:r>
            <a:r>
              <a:rPr lang="en-US" dirty="0" smtClean="0"/>
              <a:t>, (</a:t>
            </a:r>
            <a:r>
              <a:rPr lang="en-US" dirty="0" smtClean="0">
                <a:latin typeface="Calibri" panose="020F0502020204030204" pitchFamily="34" charset="0"/>
              </a:rPr>
              <a:t>±%5)</a:t>
            </a:r>
            <a:endParaRPr lang="en-US" dirty="0" smtClean="0"/>
          </a:p>
          <a:p>
            <a:r>
              <a:rPr lang="en-US" dirty="0" smtClean="0"/>
              <a:t>Procedure:</a:t>
            </a:r>
          </a:p>
          <a:p>
            <a:pPr lvl="1"/>
            <a:r>
              <a:rPr lang="en-US" dirty="0"/>
              <a:t>Find the color code for a 470 </a:t>
            </a:r>
            <a:r>
              <a:rPr lang="el-GR" dirty="0"/>
              <a:t>Ω </a:t>
            </a:r>
            <a:r>
              <a:rPr lang="en-US" dirty="0"/>
              <a:t>resistor</a:t>
            </a:r>
            <a:r>
              <a:rPr lang="en-US" dirty="0" smtClean="0"/>
              <a:t>. (Y-P-Br)</a:t>
            </a:r>
            <a:endParaRPr lang="en-US" dirty="0"/>
          </a:p>
          <a:p>
            <a:pPr lvl="1"/>
            <a:r>
              <a:rPr lang="en-US" dirty="0"/>
              <a:t>Select 20, 470 </a:t>
            </a:r>
            <a:r>
              <a:rPr lang="el-GR" dirty="0"/>
              <a:t>Ω</a:t>
            </a:r>
            <a:endParaRPr lang="en-US" dirty="0"/>
          </a:p>
          <a:p>
            <a:pPr lvl="1"/>
            <a:r>
              <a:rPr lang="en-US" dirty="0"/>
              <a:t>Measure and record the resistance of each resistor in excel.</a:t>
            </a:r>
          </a:p>
          <a:p>
            <a:pPr lvl="1"/>
            <a:r>
              <a:rPr lang="en-US" dirty="0"/>
              <a:t>Make a graph with the information obtained. </a:t>
            </a:r>
          </a:p>
          <a:p>
            <a:r>
              <a:rPr lang="en-US" dirty="0" smtClean="0"/>
              <a:t>Tools:</a:t>
            </a:r>
          </a:p>
          <a:p>
            <a:pPr lvl="1"/>
            <a:r>
              <a:rPr lang="en-US" dirty="0" smtClean="0"/>
              <a:t>20 – 470 </a:t>
            </a:r>
            <a:r>
              <a:rPr lang="el-GR" dirty="0" smtClean="0"/>
              <a:t>Ω</a:t>
            </a:r>
            <a:r>
              <a:rPr lang="en-US" dirty="0" smtClean="0"/>
              <a:t> Resistors</a:t>
            </a:r>
          </a:p>
          <a:p>
            <a:pPr lvl="1"/>
            <a:r>
              <a:rPr lang="en-US" dirty="0" smtClean="0"/>
              <a:t>Digital </a:t>
            </a:r>
            <a:r>
              <a:rPr lang="en-US" dirty="0" err="1" smtClean="0"/>
              <a:t>Multimeter</a:t>
            </a:r>
            <a:r>
              <a:rPr lang="en-US" dirty="0" smtClean="0"/>
              <a:t>: Bench 2: GDM-8245, Series: CL860264</a:t>
            </a:r>
          </a:p>
          <a:p>
            <a:pPr lvl="1"/>
            <a:r>
              <a:rPr lang="en-US" dirty="0" smtClean="0"/>
              <a:t>Excel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829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/>
              <a:t>Lab # 08 – Black Box 3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65121" y="955365"/>
            <a:ext cx="2861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Simulation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901" y="1663251"/>
            <a:ext cx="8429499" cy="507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405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/>
              <a:t>Lab # 08 – Black Box 3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65122" y="955365"/>
            <a:ext cx="2781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Measuring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2166" y="1090381"/>
            <a:ext cx="1882837" cy="3028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1226" y="3884789"/>
            <a:ext cx="2302254" cy="30661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122" y="2716438"/>
            <a:ext cx="2006080" cy="21808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652" y="2060778"/>
            <a:ext cx="4083500" cy="32295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05403" y="2333297"/>
            <a:ext cx="727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472478" y="1467787"/>
            <a:ext cx="1631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 Voltage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8020" y="1232557"/>
            <a:ext cx="2468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4.7 k</a:t>
            </a:r>
            <a:r>
              <a:rPr lang="el-GR" dirty="0" smtClean="0"/>
              <a:t>Ω</a:t>
            </a:r>
            <a:r>
              <a:rPr lang="en-US" dirty="0" smtClean="0"/>
              <a:t> resistors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9296" y="3734752"/>
            <a:ext cx="3066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Adjustable resistor in R1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957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09 – Series/parallel resistors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32208" y="841664"/>
            <a:ext cx="8813080" cy="601633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Objective: </a:t>
            </a:r>
          </a:p>
          <a:p>
            <a:pPr lvl="1"/>
            <a:r>
              <a:rPr lang="en-US" dirty="0" smtClean="0"/>
              <a:t>To experiment with series and verify that simulation, calculation, and test results all agree</a:t>
            </a:r>
          </a:p>
          <a:p>
            <a:r>
              <a:rPr lang="en-US" dirty="0" smtClean="0"/>
              <a:t>Theory:</a:t>
            </a:r>
          </a:p>
          <a:p>
            <a:pPr lvl="1"/>
            <a:r>
              <a:rPr lang="en-US" dirty="0" smtClean="0"/>
              <a:t>That </a:t>
            </a:r>
            <a:r>
              <a:rPr lang="en-US" dirty="0"/>
              <a:t>the simulation, calculation, and test results all agree.</a:t>
            </a:r>
            <a:endParaRPr lang="en-US" dirty="0" smtClean="0"/>
          </a:p>
          <a:p>
            <a:r>
              <a:rPr lang="en-US" dirty="0"/>
              <a:t>Tools:</a:t>
            </a:r>
          </a:p>
          <a:p>
            <a:pPr lvl="1"/>
            <a:r>
              <a:rPr lang="en-US" dirty="0" smtClean="0"/>
              <a:t>8 resistors: </a:t>
            </a:r>
          </a:p>
          <a:p>
            <a:pPr lvl="2"/>
            <a:r>
              <a:rPr lang="en-US" dirty="0" smtClean="0"/>
              <a:t>2 – 470 </a:t>
            </a:r>
            <a:r>
              <a:rPr lang="el-GR" dirty="0" smtClean="0"/>
              <a:t>Ω</a:t>
            </a:r>
            <a:endParaRPr lang="en-US" dirty="0" smtClean="0"/>
          </a:p>
          <a:p>
            <a:pPr lvl="2"/>
            <a:r>
              <a:rPr lang="en-US" dirty="0" smtClean="0"/>
              <a:t>2 – 1k </a:t>
            </a:r>
            <a:r>
              <a:rPr lang="el-GR" dirty="0" smtClean="0"/>
              <a:t>Ω</a:t>
            </a:r>
            <a:endParaRPr lang="en-US" dirty="0" smtClean="0"/>
          </a:p>
          <a:p>
            <a:pPr lvl="2"/>
            <a:r>
              <a:rPr lang="en-US" dirty="0" smtClean="0"/>
              <a:t>1 – 2.2k </a:t>
            </a:r>
            <a:r>
              <a:rPr lang="el-GR" dirty="0" smtClean="0"/>
              <a:t>Ω</a:t>
            </a:r>
            <a:endParaRPr lang="en-US" dirty="0" smtClean="0"/>
          </a:p>
          <a:p>
            <a:pPr lvl="2"/>
            <a:r>
              <a:rPr lang="en-US" dirty="0" smtClean="0"/>
              <a:t>1 – 3.3k </a:t>
            </a:r>
            <a:r>
              <a:rPr lang="el-GR" dirty="0" smtClean="0"/>
              <a:t>Ω</a:t>
            </a:r>
            <a:endParaRPr lang="en-US" dirty="0" smtClean="0"/>
          </a:p>
          <a:p>
            <a:pPr lvl="2"/>
            <a:r>
              <a:rPr lang="en-US" dirty="0" smtClean="0"/>
              <a:t>1- 4.7k </a:t>
            </a:r>
            <a:r>
              <a:rPr lang="el-GR" dirty="0" smtClean="0"/>
              <a:t>Ω</a:t>
            </a:r>
            <a:endParaRPr lang="en-US" dirty="0" smtClean="0"/>
          </a:p>
          <a:p>
            <a:pPr lvl="2"/>
            <a:r>
              <a:rPr lang="en-US" dirty="0" smtClean="0"/>
              <a:t>1 – 10k </a:t>
            </a:r>
            <a:r>
              <a:rPr lang="el-GR" dirty="0"/>
              <a:t>Ω</a:t>
            </a:r>
            <a:endParaRPr lang="en-US" dirty="0"/>
          </a:p>
          <a:p>
            <a:pPr lvl="1"/>
            <a:r>
              <a:rPr lang="en-US" dirty="0"/>
              <a:t>Digital </a:t>
            </a:r>
            <a:r>
              <a:rPr lang="en-US" dirty="0" err="1"/>
              <a:t>Multimeter</a:t>
            </a:r>
            <a:r>
              <a:rPr lang="en-US" dirty="0"/>
              <a:t>: Bench 6: GDM-8245, Series: CL860332</a:t>
            </a:r>
          </a:p>
          <a:p>
            <a:pPr lvl="1"/>
            <a:r>
              <a:rPr lang="en-US" dirty="0"/>
              <a:t>Excel</a:t>
            </a:r>
          </a:p>
          <a:p>
            <a:pPr lvl="1"/>
            <a:r>
              <a:rPr lang="en-US" dirty="0" smtClean="0"/>
              <a:t>Multisim</a:t>
            </a:r>
          </a:p>
          <a:p>
            <a:pPr lvl="1"/>
            <a:r>
              <a:rPr lang="en-US" dirty="0" smtClean="0"/>
              <a:t>Breadboard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7050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41413" y="1377691"/>
            <a:ext cx="9810608" cy="4718308"/>
          </a:xfrm>
        </p:spPr>
        <p:txBody>
          <a:bodyPr>
            <a:normAutofit/>
          </a:bodyPr>
          <a:lstStyle/>
          <a:p>
            <a:r>
              <a:rPr lang="en-US" dirty="0" smtClean="0"/>
              <a:t>Procedure:</a:t>
            </a:r>
          </a:p>
          <a:p>
            <a:pPr lvl="1"/>
            <a:r>
              <a:rPr lang="en-US" dirty="0"/>
              <a:t>Calculate:</a:t>
            </a:r>
          </a:p>
          <a:p>
            <a:pPr lvl="2"/>
            <a:r>
              <a:rPr lang="en-US" dirty="0" smtClean="0"/>
              <a:t>Calculate </a:t>
            </a:r>
            <a:r>
              <a:rPr lang="en-US" dirty="0"/>
              <a:t>the </a:t>
            </a:r>
            <a:r>
              <a:rPr lang="en-US" dirty="0" smtClean="0"/>
              <a:t>resistance of the series/parallel groups in the circuit.</a:t>
            </a:r>
          </a:p>
          <a:p>
            <a:pPr lvl="3"/>
            <a:r>
              <a:rPr lang="en-US" dirty="0" smtClean="0"/>
              <a:t>R34 - Parallel</a:t>
            </a:r>
          </a:p>
          <a:p>
            <a:pPr lvl="3"/>
            <a:r>
              <a:rPr lang="en-US" dirty="0" smtClean="0"/>
              <a:t>R567 – Parallel</a:t>
            </a:r>
          </a:p>
          <a:p>
            <a:pPr lvl="3"/>
            <a:r>
              <a:rPr lang="en-US" dirty="0" smtClean="0"/>
              <a:t>R345678 – Series</a:t>
            </a:r>
          </a:p>
          <a:p>
            <a:pPr lvl="3"/>
            <a:r>
              <a:rPr lang="en-US" dirty="0" smtClean="0"/>
              <a:t>R2345678 – Parallel</a:t>
            </a:r>
          </a:p>
          <a:p>
            <a:pPr lvl="3"/>
            <a:r>
              <a:rPr lang="en-US" dirty="0" smtClean="0"/>
              <a:t>RT - Series</a:t>
            </a:r>
          </a:p>
          <a:p>
            <a:pPr lvl="2"/>
            <a:r>
              <a:rPr lang="en-US" dirty="0" smtClean="0"/>
              <a:t>Calculate the total current. (IT)</a:t>
            </a:r>
          </a:p>
          <a:p>
            <a:pPr lvl="2"/>
            <a:r>
              <a:rPr lang="en-US" dirty="0" smtClean="0"/>
              <a:t>Calculate the Voltage drops at VA, VB, and VC</a:t>
            </a:r>
          </a:p>
          <a:p>
            <a:pPr lvl="2"/>
            <a:r>
              <a:rPr lang="en-US" dirty="0" smtClean="0"/>
              <a:t>Adjust VA so that it equal to 4.5V and calculate the new resistor for R2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43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0"/>
            <a:ext cx="99059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Lab # 09 – Series/parallel resistors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8559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41413" y="966952"/>
            <a:ext cx="9810608" cy="5791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Procedure:</a:t>
            </a:r>
          </a:p>
          <a:p>
            <a:pPr lvl="1"/>
            <a:r>
              <a:rPr lang="en-US" dirty="0" smtClean="0"/>
              <a:t>Simulate:</a:t>
            </a:r>
          </a:p>
          <a:p>
            <a:pPr lvl="2"/>
            <a:r>
              <a:rPr lang="en-US" dirty="0" smtClean="0"/>
              <a:t>Build the series/parallel circuit shown in figure 1in </a:t>
            </a:r>
            <a:r>
              <a:rPr lang="en-US" dirty="0" err="1" smtClean="0"/>
              <a:t>multisim</a:t>
            </a:r>
            <a:r>
              <a:rPr lang="en-US" dirty="0" smtClean="0"/>
              <a:t> of the 8 resistors. (2-470</a:t>
            </a:r>
            <a:r>
              <a:rPr lang="el-GR" dirty="0" smtClean="0"/>
              <a:t>Ω</a:t>
            </a:r>
            <a:r>
              <a:rPr lang="en-US" dirty="0" smtClean="0"/>
              <a:t>, 2-1k</a:t>
            </a:r>
            <a:r>
              <a:rPr lang="el-GR" dirty="0" smtClean="0"/>
              <a:t>Ω </a:t>
            </a:r>
            <a:r>
              <a:rPr lang="en-US" dirty="0" smtClean="0"/>
              <a:t>, 1-2.2k</a:t>
            </a:r>
            <a:r>
              <a:rPr lang="el-GR" dirty="0" smtClean="0"/>
              <a:t>Ω</a:t>
            </a:r>
            <a:r>
              <a:rPr lang="en-US" dirty="0" smtClean="0"/>
              <a:t>, 1-3.3k</a:t>
            </a:r>
            <a:r>
              <a:rPr lang="el-GR" dirty="0" smtClean="0"/>
              <a:t>Ω</a:t>
            </a:r>
            <a:r>
              <a:rPr lang="en-US" dirty="0" smtClean="0"/>
              <a:t>, 1– 4.7k</a:t>
            </a:r>
            <a:r>
              <a:rPr lang="el-GR" dirty="0" smtClean="0"/>
              <a:t>Ω</a:t>
            </a:r>
            <a:r>
              <a:rPr lang="en-US" dirty="0" smtClean="0"/>
              <a:t>, and 1-10k</a:t>
            </a:r>
            <a:r>
              <a:rPr lang="el-GR" dirty="0" smtClean="0"/>
              <a:t>Ω</a:t>
            </a:r>
            <a:r>
              <a:rPr lang="en-US" dirty="0" smtClean="0"/>
              <a:t>)</a:t>
            </a:r>
          </a:p>
          <a:p>
            <a:pPr lvl="3"/>
            <a:r>
              <a:rPr lang="en-US" dirty="0"/>
              <a:t>Measure the resistance as series/parallel groups as calculated.</a:t>
            </a:r>
          </a:p>
          <a:p>
            <a:pPr lvl="3"/>
            <a:r>
              <a:rPr lang="en-US" dirty="0"/>
              <a:t>Measure the total resistance. (RT)</a:t>
            </a:r>
            <a:endParaRPr lang="en-US" dirty="0" smtClean="0"/>
          </a:p>
          <a:p>
            <a:pPr lvl="2"/>
            <a:r>
              <a:rPr lang="en-US" dirty="0"/>
              <a:t>Build the series/parallel circuit shown in </a:t>
            </a:r>
            <a:r>
              <a:rPr lang="en-US" dirty="0" smtClean="0"/>
              <a:t>figure2 adding 9 volts to the previous circuit in </a:t>
            </a:r>
            <a:r>
              <a:rPr lang="en-US" dirty="0" err="1" smtClean="0"/>
              <a:t>multisim</a:t>
            </a:r>
            <a:r>
              <a:rPr lang="en-US" dirty="0" smtClean="0"/>
              <a:t>. </a:t>
            </a:r>
          </a:p>
          <a:p>
            <a:pPr lvl="3"/>
            <a:r>
              <a:rPr lang="en-US" dirty="0"/>
              <a:t>Measure the total current (IT)</a:t>
            </a:r>
          </a:p>
          <a:p>
            <a:pPr lvl="3"/>
            <a:r>
              <a:rPr lang="en-US" dirty="0"/>
              <a:t>Measure the voltage drops at VA, VB, and VC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Measure:</a:t>
            </a:r>
          </a:p>
          <a:p>
            <a:pPr lvl="2"/>
            <a:r>
              <a:rPr lang="en-US" dirty="0"/>
              <a:t>Following the 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err="1"/>
              <a:t>mulisim</a:t>
            </a:r>
            <a:r>
              <a:rPr lang="en-US" dirty="0"/>
              <a:t> schematic.</a:t>
            </a:r>
          </a:p>
          <a:p>
            <a:pPr lvl="3"/>
            <a:r>
              <a:rPr lang="en-US" dirty="0"/>
              <a:t>Find the resistors by their color code. </a:t>
            </a:r>
            <a:endParaRPr lang="en-US" sz="1400" dirty="0"/>
          </a:p>
          <a:p>
            <a:pPr lvl="3"/>
            <a:r>
              <a:rPr lang="en-US" dirty="0"/>
              <a:t>Measure and record the resistance of each resistor in excel.</a:t>
            </a:r>
          </a:p>
          <a:p>
            <a:pPr lvl="3"/>
            <a:r>
              <a:rPr lang="en-US" dirty="0"/>
              <a:t>Connect the resistors in series/parallel as shown in the schematic.</a:t>
            </a:r>
          </a:p>
          <a:p>
            <a:pPr lvl="3"/>
            <a:r>
              <a:rPr lang="en-US" dirty="0"/>
              <a:t>Measure and record the total resistance (RT) in excel.</a:t>
            </a:r>
          </a:p>
          <a:p>
            <a:pPr lvl="3"/>
            <a:r>
              <a:rPr lang="en-US" dirty="0"/>
              <a:t>Add 9V to the parallel circuit.</a:t>
            </a:r>
          </a:p>
          <a:p>
            <a:pPr lvl="3"/>
            <a:r>
              <a:rPr lang="en-US" dirty="0"/>
              <a:t>Measure the Vin, IT, VA, VB, and VC.</a:t>
            </a:r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44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0"/>
            <a:ext cx="99059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Lab # 09 – Series/parallel resistors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3318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0"/>
            <a:ext cx="99059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Lab # 09 – Series/parallel resistors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2006326"/>
            <a:ext cx="4246195" cy="313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2" y="2006326"/>
            <a:ext cx="4050753" cy="315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5311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46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0"/>
            <a:ext cx="99059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Lab # 09 – Series/parallel resistors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764398"/>
              </p:ext>
            </p:extLst>
          </p:nvPr>
        </p:nvGraphicFramePr>
        <p:xfrm>
          <a:off x="783604" y="2191508"/>
          <a:ext cx="4305231" cy="42490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2948"/>
                <a:gridCol w="973427"/>
                <a:gridCol w="973427"/>
                <a:gridCol w="973427"/>
                <a:gridCol w="282002"/>
              </a:tblGrid>
              <a:tr h="25047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Expected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Measured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50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R1 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455.20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50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R2 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460.64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50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 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1.0E+3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983.70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50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R4 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1.0E+3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978.10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50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R5 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2.2E+3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2.1E+3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50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R6 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3.3E+3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3.2E+3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50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R7 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4.7E+3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4.6E+3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50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R8 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10.0E+3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9.8E+3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3909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5047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Calculated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Simulated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Measured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50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R34 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491.13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50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R567 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1.031E+3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1.031E+3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1.007E+3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50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R345678 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11.531E+3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11.531E+3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11.242E+3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4857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R2345678 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451.59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451.59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460.80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50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RT 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921.59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921.59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917.00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465122" y="955365"/>
            <a:ext cx="32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Calculations</a:t>
            </a:r>
            <a:endParaRPr lang="en-US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018854"/>
              </p:ext>
            </p:extLst>
          </p:nvPr>
        </p:nvGraphicFramePr>
        <p:xfrm>
          <a:off x="6094412" y="2101188"/>
          <a:ext cx="4500706" cy="25503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2920"/>
                <a:gridCol w="1182992"/>
                <a:gridCol w="1123843"/>
                <a:gridCol w="1157967"/>
                <a:gridCol w="382984"/>
              </a:tblGrid>
              <a:tr h="425054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Calculated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Simulated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Measured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2505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V1 =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2505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 =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9.766E-3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9.770E-3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10.050E-3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2505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 =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2505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VB =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2505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VC =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89043" y="1731856"/>
            <a:ext cx="279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Calculating Resistance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025351" y="1790442"/>
            <a:ext cx="3250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Calculating Nodal Voltage</a:t>
            </a:r>
            <a:endParaRPr 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419587"/>
              </p:ext>
            </p:extLst>
          </p:nvPr>
        </p:nvGraphicFramePr>
        <p:xfrm>
          <a:off x="6094410" y="5491425"/>
          <a:ext cx="4500702" cy="10286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2322"/>
                <a:gridCol w="1133270"/>
                <a:gridCol w="1036133"/>
                <a:gridCol w="1036133"/>
                <a:gridCol w="242844"/>
              </a:tblGrid>
              <a:tr h="248294">
                <a:tc>
                  <a:txBody>
                    <a:bodyPr/>
                    <a:lstStyle/>
                    <a:p>
                      <a:pPr algn="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R2 Adjusted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0117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Measured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Simulated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Calculated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011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 =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4.997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011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R2 =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443.23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489.97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943600" y="5064777"/>
            <a:ext cx="490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Calculating Nodal Voltage w/ adjustment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352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47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0"/>
            <a:ext cx="99059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Lab # 09 – Series/parallel resistors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65122" y="955365"/>
            <a:ext cx="2850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Simulation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618" y="1822986"/>
            <a:ext cx="5728424" cy="4021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351" y="3004922"/>
            <a:ext cx="1847850" cy="1657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65121" y="1547190"/>
            <a:ext cx="2772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Simulating  Resistance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7353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48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0"/>
            <a:ext cx="99059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Lab # 09 – Series/parallel resistors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65122" y="955365"/>
            <a:ext cx="2883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Simulation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05" y="2144689"/>
            <a:ext cx="5398438" cy="3238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543" y="2347030"/>
            <a:ext cx="5851820" cy="3708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49570" y="1823024"/>
            <a:ext cx="3133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Simulating  Nodal Voltage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61330" y="1580805"/>
            <a:ext cx="2703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Simulating  Nodal Voltage</a:t>
            </a:r>
          </a:p>
          <a:p>
            <a:pPr algn="ctr"/>
            <a:r>
              <a:rPr lang="en-US" dirty="0" smtClean="0"/>
              <a:t>w/ adjustment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460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49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0"/>
            <a:ext cx="99059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Lab # 09 – Series/parallel resistors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8" y="4352925"/>
            <a:ext cx="4346541" cy="1829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68" y="1489841"/>
            <a:ext cx="3205655" cy="24042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076" y="4333659"/>
            <a:ext cx="4761186" cy="18748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98635" y="3983593"/>
            <a:ext cx="472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864365" y="3983593"/>
            <a:ext cx="362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23977" y="1581120"/>
            <a:ext cx="2838119" cy="21285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52527" y="937906"/>
            <a:ext cx="2916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Measuring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834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41413" y="0"/>
            <a:ext cx="9905998" cy="937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Lab # 01 - RESISTOR variability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27435" y="1051560"/>
            <a:ext cx="4047807" cy="68372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Resistor color code</a:t>
            </a: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16" y="1735282"/>
            <a:ext cx="6355246" cy="333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328961" y="2106584"/>
            <a:ext cx="4047807" cy="2028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u="sng" dirty="0" smtClean="0"/>
              <a:t>470 </a:t>
            </a:r>
            <a:r>
              <a:rPr lang="el-GR" sz="2400" b="1" u="sng" dirty="0" smtClean="0"/>
              <a:t>Ω</a:t>
            </a:r>
            <a:r>
              <a:rPr lang="en-US" sz="2400" b="1" u="sng" dirty="0" smtClean="0"/>
              <a:t> - color code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Yellow</a:t>
            </a:r>
          </a:p>
          <a:p>
            <a:pPr algn="ctr"/>
            <a:r>
              <a:rPr lang="en-US" sz="2400" dirty="0" smtClean="0">
                <a:solidFill>
                  <a:srgbClr val="7030A0"/>
                </a:solidFill>
              </a:rPr>
              <a:t>Violet</a:t>
            </a:r>
          </a:p>
          <a:p>
            <a:pPr algn="ctr"/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Brown</a:t>
            </a:r>
          </a:p>
          <a:p>
            <a:pPr algn="ctr"/>
            <a:r>
              <a:rPr lang="en-US" sz="2400" dirty="0" smtClean="0">
                <a:solidFill>
                  <a:srgbClr val="F99817"/>
                </a:solidFill>
              </a:rPr>
              <a:t>Gold (Tolerance) 5%</a:t>
            </a:r>
            <a:endParaRPr lang="en-US" sz="2400" dirty="0">
              <a:solidFill>
                <a:srgbClr val="F998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3675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10 – Series/parallel Capacitors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32208" y="841664"/>
            <a:ext cx="8813080" cy="6016336"/>
          </a:xfrm>
        </p:spPr>
        <p:txBody>
          <a:bodyPr>
            <a:normAutofit/>
          </a:bodyPr>
          <a:lstStyle/>
          <a:p>
            <a:r>
              <a:rPr lang="en-US" dirty="0" smtClean="0"/>
              <a:t>Objective: </a:t>
            </a:r>
          </a:p>
          <a:p>
            <a:pPr lvl="1"/>
            <a:r>
              <a:rPr lang="en-US" dirty="0" smtClean="0"/>
              <a:t>To experiment with series and  parallel combinations of capacitors.</a:t>
            </a:r>
          </a:p>
          <a:p>
            <a:r>
              <a:rPr lang="en-US" dirty="0" smtClean="0"/>
              <a:t>Theory:</a:t>
            </a:r>
          </a:p>
          <a:p>
            <a:pPr lvl="1"/>
            <a:r>
              <a:rPr lang="en-US" dirty="0" smtClean="0"/>
              <a:t>That </a:t>
            </a:r>
            <a:r>
              <a:rPr lang="en-US" dirty="0"/>
              <a:t>the </a:t>
            </a:r>
            <a:r>
              <a:rPr lang="en-US" dirty="0" smtClean="0"/>
              <a:t>calculation and test agree with each other.</a:t>
            </a:r>
          </a:p>
          <a:p>
            <a:r>
              <a:rPr lang="en-US" dirty="0"/>
              <a:t>Tools:</a:t>
            </a:r>
          </a:p>
          <a:p>
            <a:pPr lvl="1"/>
            <a:r>
              <a:rPr lang="en-US" dirty="0" smtClean="0"/>
              <a:t>3 capacitors: </a:t>
            </a:r>
          </a:p>
          <a:p>
            <a:pPr lvl="2"/>
            <a:r>
              <a:rPr lang="en-US" dirty="0" smtClean="0"/>
              <a:t>1 - 10µF</a:t>
            </a:r>
          </a:p>
          <a:p>
            <a:pPr lvl="2"/>
            <a:r>
              <a:rPr lang="en-US" dirty="0" smtClean="0"/>
              <a:t>1 - 22µF</a:t>
            </a:r>
          </a:p>
          <a:p>
            <a:pPr lvl="2"/>
            <a:r>
              <a:rPr lang="en-US" dirty="0" smtClean="0"/>
              <a:t>1 - 47µF</a:t>
            </a:r>
            <a:endParaRPr lang="en-US" dirty="0"/>
          </a:p>
          <a:p>
            <a:pPr lvl="1"/>
            <a:r>
              <a:rPr lang="en-US" dirty="0" smtClean="0"/>
              <a:t>LCR Meter (Bench 2: LCR-819, E120999)</a:t>
            </a:r>
            <a:endParaRPr lang="en-US" dirty="0"/>
          </a:p>
          <a:p>
            <a:pPr lvl="1"/>
            <a:r>
              <a:rPr lang="en-US" dirty="0"/>
              <a:t>Excel</a:t>
            </a:r>
          </a:p>
          <a:p>
            <a:pPr lvl="1"/>
            <a:r>
              <a:rPr lang="en-US" dirty="0" smtClean="0"/>
              <a:t>Multisim</a:t>
            </a:r>
          </a:p>
          <a:p>
            <a:pPr lvl="1"/>
            <a:r>
              <a:rPr lang="en-US" dirty="0" smtClean="0"/>
              <a:t>Breadboard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674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41413" y="1377691"/>
            <a:ext cx="9810608" cy="4718308"/>
          </a:xfrm>
        </p:spPr>
        <p:txBody>
          <a:bodyPr>
            <a:normAutofit/>
          </a:bodyPr>
          <a:lstStyle/>
          <a:p>
            <a:r>
              <a:rPr lang="en-US" dirty="0" smtClean="0"/>
              <a:t>Procedure:</a:t>
            </a:r>
          </a:p>
          <a:p>
            <a:pPr lvl="1"/>
            <a:r>
              <a:rPr lang="en-US" dirty="0"/>
              <a:t>Calculate</a:t>
            </a:r>
            <a:r>
              <a:rPr lang="en-US" dirty="0" smtClean="0"/>
              <a:t>:</a:t>
            </a:r>
          </a:p>
          <a:p>
            <a:pPr lvl="2"/>
            <a:r>
              <a:rPr lang="en-US" dirty="0"/>
              <a:t>Calculate the total capacitance of the series circuit in figure </a:t>
            </a:r>
            <a:r>
              <a:rPr lang="en-US" dirty="0" smtClean="0"/>
              <a:t>1.</a:t>
            </a:r>
            <a:endParaRPr lang="en-US" dirty="0"/>
          </a:p>
          <a:p>
            <a:pPr lvl="2"/>
            <a:r>
              <a:rPr lang="en-US" dirty="0"/>
              <a:t>Calculate the total capacitance of the parallel circuit in figure </a:t>
            </a:r>
            <a:r>
              <a:rPr lang="en-US" dirty="0" smtClean="0"/>
              <a:t>2.</a:t>
            </a:r>
          </a:p>
          <a:p>
            <a:pPr lvl="1"/>
            <a:r>
              <a:rPr lang="en-US" dirty="0" smtClean="0"/>
              <a:t>Measure:</a:t>
            </a:r>
          </a:p>
          <a:p>
            <a:pPr lvl="2"/>
            <a:r>
              <a:rPr lang="en-US" dirty="0" smtClean="0"/>
              <a:t>Find the 3 capacitors: C1: 10µF, C2: 22µF, C3: 47µF</a:t>
            </a:r>
          </a:p>
          <a:p>
            <a:pPr lvl="3"/>
            <a:r>
              <a:rPr lang="en-US" dirty="0" smtClean="0"/>
              <a:t>Measure each capacitor and record data in excel.</a:t>
            </a:r>
          </a:p>
          <a:p>
            <a:pPr lvl="2"/>
            <a:r>
              <a:rPr lang="en-US" dirty="0" smtClean="0"/>
              <a:t>Connect the capacitors in series as shown in figure 1.</a:t>
            </a:r>
          </a:p>
          <a:p>
            <a:pPr lvl="3"/>
            <a:r>
              <a:rPr lang="en-US" dirty="0"/>
              <a:t>Measure and record the total capacitance. (CT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Connect the capacitors in parallel as shown in figure 2.</a:t>
            </a:r>
          </a:p>
          <a:p>
            <a:pPr lvl="3"/>
            <a:r>
              <a:rPr lang="en-US" dirty="0" smtClean="0"/>
              <a:t>Measure and record the total capacitance. (CT)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10 – Series/parallel Capacitors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1176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52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10 – Series/parallel Capacitors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238484"/>
              </p:ext>
            </p:extLst>
          </p:nvPr>
        </p:nvGraphicFramePr>
        <p:xfrm>
          <a:off x="2070538" y="1817414"/>
          <a:ext cx="2764221" cy="19663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2266"/>
                <a:gridCol w="897115"/>
                <a:gridCol w="1104526"/>
                <a:gridCol w="220314"/>
              </a:tblGrid>
              <a:tr h="314609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30340"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Expected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Measured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3034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C1 =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10.0E-6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9.6E-6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3034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 =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22.0E-6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20.5E-6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3034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C3 =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47.0E-6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37.463e-6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3034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=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6.0E-6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5.2E-6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721501"/>
              </p:ext>
            </p:extLst>
          </p:nvPr>
        </p:nvGraphicFramePr>
        <p:xfrm>
          <a:off x="6521012" y="1838434"/>
          <a:ext cx="3306160" cy="1893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8852"/>
                <a:gridCol w="1177705"/>
                <a:gridCol w="1269713"/>
                <a:gridCol w="269890"/>
              </a:tblGrid>
              <a:tr h="221892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Parallel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32987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Expected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Measured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0162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C1 =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9.6E-6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0162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 =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20.5E-6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0162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C3 =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47.0E-6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37.463E-6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3298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=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79.0E-6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79.5E-6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248" y="3933497"/>
            <a:ext cx="1652586" cy="272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673" y="4195763"/>
            <a:ext cx="3283990" cy="205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465122" y="955365"/>
            <a:ext cx="32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Calculations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9424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53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10 – Series/parallel Capacitors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65122" y="955365"/>
            <a:ext cx="2794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Simulation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67" y="2051049"/>
            <a:ext cx="2143125" cy="2924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372" y="2460254"/>
            <a:ext cx="2857500" cy="1971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458" y="2008743"/>
            <a:ext cx="4453257" cy="300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194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54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10 – Series/parallel Capacitors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65122" y="955365"/>
            <a:ext cx="2805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Measuring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875" y="1663252"/>
            <a:ext cx="3300248" cy="2372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874" y="4193617"/>
            <a:ext cx="3300248" cy="2475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10" y="1663253"/>
            <a:ext cx="3268731" cy="2451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10" y="4280327"/>
            <a:ext cx="3268731" cy="23017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0860" y="1293919"/>
            <a:ext cx="95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Series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888022" y="1309308"/>
            <a:ext cx="103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Parallel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4759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11 – RC Lab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32208" y="841664"/>
            <a:ext cx="8813080" cy="601633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Objective: </a:t>
            </a:r>
          </a:p>
          <a:p>
            <a:pPr lvl="1"/>
            <a:r>
              <a:rPr lang="en-US" dirty="0" smtClean="0"/>
              <a:t>To experiment with RC (resistors &amp; capacitor) circuit.</a:t>
            </a:r>
          </a:p>
          <a:p>
            <a:r>
              <a:rPr lang="en-US" dirty="0" smtClean="0"/>
              <a:t>Theory:</a:t>
            </a:r>
          </a:p>
          <a:p>
            <a:pPr lvl="1"/>
            <a:r>
              <a:rPr lang="en-US" dirty="0" smtClean="0"/>
              <a:t>That </a:t>
            </a:r>
            <a:r>
              <a:rPr lang="en-US" dirty="0"/>
              <a:t>the </a:t>
            </a:r>
            <a:r>
              <a:rPr lang="en-US" dirty="0" smtClean="0"/>
              <a:t>simulation and test agree with each other.</a:t>
            </a:r>
          </a:p>
          <a:p>
            <a:r>
              <a:rPr lang="en-US" dirty="0"/>
              <a:t>Tools:</a:t>
            </a:r>
          </a:p>
          <a:p>
            <a:pPr lvl="1"/>
            <a:r>
              <a:rPr lang="en-US" dirty="0" smtClean="0"/>
              <a:t>1 – resistor: 1k</a:t>
            </a:r>
            <a:r>
              <a:rPr lang="el-GR" dirty="0" smtClean="0"/>
              <a:t>Ω</a:t>
            </a:r>
            <a:endParaRPr lang="en-US" dirty="0" smtClean="0"/>
          </a:p>
          <a:p>
            <a:pPr lvl="1"/>
            <a:r>
              <a:rPr lang="en-US" dirty="0" smtClean="0"/>
              <a:t>3 capacitors: </a:t>
            </a:r>
          </a:p>
          <a:p>
            <a:pPr lvl="2"/>
            <a:r>
              <a:rPr lang="en-US" dirty="0" smtClean="0"/>
              <a:t>1 - .47µF</a:t>
            </a:r>
          </a:p>
          <a:p>
            <a:pPr lvl="2"/>
            <a:r>
              <a:rPr lang="en-US" dirty="0" smtClean="0"/>
              <a:t>1 - 1µF</a:t>
            </a:r>
          </a:p>
          <a:p>
            <a:pPr lvl="2"/>
            <a:r>
              <a:rPr lang="en-US" dirty="0" smtClean="0"/>
              <a:t>1 – 2.2µF</a:t>
            </a:r>
            <a:endParaRPr lang="en-US" dirty="0"/>
          </a:p>
          <a:p>
            <a:pPr lvl="1"/>
            <a:r>
              <a:rPr lang="en-US" dirty="0" smtClean="0"/>
              <a:t>LCR Meter (Bench 2: LCR-819, E120999)</a:t>
            </a:r>
          </a:p>
          <a:p>
            <a:pPr lvl="1"/>
            <a:r>
              <a:rPr lang="en-US" dirty="0" smtClean="0"/>
              <a:t>DMM</a:t>
            </a:r>
          </a:p>
          <a:p>
            <a:pPr lvl="1"/>
            <a:r>
              <a:rPr lang="en-US" dirty="0" smtClean="0"/>
              <a:t>Oscilloscope</a:t>
            </a:r>
          </a:p>
          <a:p>
            <a:pPr lvl="1"/>
            <a:r>
              <a:rPr lang="en-US" dirty="0" smtClean="0"/>
              <a:t>Function Generator</a:t>
            </a:r>
            <a:endParaRPr lang="en-US" dirty="0"/>
          </a:p>
          <a:p>
            <a:pPr lvl="1"/>
            <a:r>
              <a:rPr lang="en-US" dirty="0"/>
              <a:t>Excel</a:t>
            </a:r>
          </a:p>
          <a:p>
            <a:pPr lvl="1"/>
            <a:r>
              <a:rPr lang="en-US" dirty="0" smtClean="0"/>
              <a:t>Multisim</a:t>
            </a:r>
          </a:p>
          <a:p>
            <a:pPr lvl="1"/>
            <a:r>
              <a:rPr lang="en-US" dirty="0" smtClean="0"/>
              <a:t>Breadboard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2982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41413" y="1377691"/>
            <a:ext cx="9810608" cy="471830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Procedure:</a:t>
            </a:r>
          </a:p>
          <a:p>
            <a:pPr lvl="1"/>
            <a:r>
              <a:rPr lang="en-US" dirty="0" smtClean="0"/>
              <a:t>Simulation:</a:t>
            </a:r>
          </a:p>
          <a:p>
            <a:pPr lvl="2"/>
            <a:r>
              <a:rPr lang="en-US" dirty="0"/>
              <a:t>Build the RC circuit in </a:t>
            </a:r>
            <a:r>
              <a:rPr lang="en-US" dirty="0" err="1"/>
              <a:t>multisim</a:t>
            </a:r>
            <a:r>
              <a:rPr lang="en-US" dirty="0"/>
              <a:t> as shown in figure 1 with a Vin of 5.76Vpk.</a:t>
            </a:r>
          </a:p>
          <a:p>
            <a:pPr lvl="2"/>
            <a:r>
              <a:rPr lang="en-US" dirty="0"/>
              <a:t>Using an oscilloscope</a:t>
            </a:r>
          </a:p>
          <a:p>
            <a:pPr lvl="3"/>
            <a:r>
              <a:rPr lang="en-US" dirty="0"/>
              <a:t>Measure the expected output voltage for the different frequencies and record date in excel.</a:t>
            </a:r>
          </a:p>
          <a:p>
            <a:pPr lvl="2"/>
            <a:r>
              <a:rPr lang="en-US" dirty="0"/>
              <a:t>Change the capacitor.</a:t>
            </a:r>
          </a:p>
          <a:p>
            <a:pPr lvl="2"/>
            <a:r>
              <a:rPr lang="en-US" dirty="0"/>
              <a:t>Measure using an oscilloscope.</a:t>
            </a:r>
          </a:p>
          <a:p>
            <a:pPr lvl="3"/>
            <a:r>
              <a:rPr lang="en-US" dirty="0"/>
              <a:t>Measure the expected output voltage for the different frequencies and record date in excel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Measure:</a:t>
            </a:r>
          </a:p>
          <a:p>
            <a:pPr lvl="2"/>
            <a:r>
              <a:rPr lang="en-US" dirty="0"/>
              <a:t>Find the color code for a 1k </a:t>
            </a:r>
            <a:r>
              <a:rPr lang="el-GR" dirty="0"/>
              <a:t>Ω </a:t>
            </a:r>
            <a:r>
              <a:rPr lang="en-US" dirty="0"/>
              <a:t>resistor. (Br-</a:t>
            </a:r>
            <a:r>
              <a:rPr lang="en-US" dirty="0" err="1"/>
              <a:t>Bl</a:t>
            </a:r>
            <a:r>
              <a:rPr lang="en-US" dirty="0"/>
              <a:t>-R)</a:t>
            </a:r>
          </a:p>
          <a:p>
            <a:pPr lvl="3"/>
            <a:r>
              <a:rPr lang="en-US" dirty="0"/>
              <a:t>Measure the resistor and record data in excel.</a:t>
            </a:r>
          </a:p>
          <a:p>
            <a:pPr lvl="2"/>
            <a:r>
              <a:rPr lang="en-US" dirty="0"/>
              <a:t>Find the 3 capacitors: C1: 0.47µF, C2: 1µF, C3: 2.2µF</a:t>
            </a:r>
          </a:p>
          <a:p>
            <a:pPr lvl="3"/>
            <a:r>
              <a:rPr lang="en-US" dirty="0"/>
              <a:t>Measure each capacitor and record data in excel.</a:t>
            </a:r>
          </a:p>
          <a:p>
            <a:pPr lvl="2"/>
            <a:r>
              <a:rPr lang="en-US" dirty="0"/>
              <a:t>Connect the resistor and 1</a:t>
            </a:r>
            <a:r>
              <a:rPr lang="en-US" baseline="30000" dirty="0"/>
              <a:t>st</a:t>
            </a:r>
            <a:r>
              <a:rPr lang="en-US" dirty="0"/>
              <a:t> capacitors as shown in figure 1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11 – RC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5516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11 – RC Lab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318477"/>
              </p:ext>
            </p:extLst>
          </p:nvPr>
        </p:nvGraphicFramePr>
        <p:xfrm>
          <a:off x="1640176" y="2789237"/>
          <a:ext cx="2540000" cy="1447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4944"/>
                <a:gridCol w="752617"/>
                <a:gridCol w="713678"/>
                <a:gridCol w="388761"/>
              </a:tblGrid>
              <a:tr h="447675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Capacitance 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or Resistance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Expected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Measured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C1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</a:rPr>
                        <a:t>470.0E-9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1.0E-6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C2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1.0E-6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2.1E-6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C3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2.2E-6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473.0E-9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R1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1.0E+3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973.0E+0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u="none" strike="noStrike" dirty="0">
                          <a:effectLst/>
                        </a:rPr>
                        <a:t>Ω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19835" y="904289"/>
            <a:ext cx="6382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Simulation vs Measuring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2007" y="2645787"/>
            <a:ext cx="2878282" cy="2158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2450" y="2657909"/>
            <a:ext cx="2864428" cy="214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000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11 – RC Lab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14250" y="789057"/>
            <a:ext cx="6360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Simulation vs Measuring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3" y="1641763"/>
            <a:ext cx="3588327" cy="2691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952" y="4333008"/>
            <a:ext cx="3304310" cy="2478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262" y="1558636"/>
            <a:ext cx="3809997" cy="285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427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11 – RC Lab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234574"/>
              </p:ext>
            </p:extLst>
          </p:nvPr>
        </p:nvGraphicFramePr>
        <p:xfrm>
          <a:off x="1454725" y="1257300"/>
          <a:ext cx="9040091" cy="5496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9826"/>
                <a:gridCol w="888734"/>
                <a:gridCol w="930393"/>
                <a:gridCol w="888734"/>
                <a:gridCol w="888734"/>
                <a:gridCol w="888734"/>
                <a:gridCol w="888734"/>
                <a:gridCol w="888734"/>
                <a:gridCol w="888734"/>
                <a:gridCol w="888734"/>
              </a:tblGrid>
              <a:tr h="205162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b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Output Voltage C = _0.47µF_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Output Voltage C = __1µF_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Output Voltage C = __2.2µF__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5162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Expected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Measured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Expected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Measured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Expected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Measured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Frequency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Output Voltage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Input Voltage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Output Voltage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Output Voltage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Input Voltage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Output Voltage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Output Voltage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Input Voltage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Output Voltage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</a:tr>
              <a:tr h="20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</a:tr>
              <a:tr h="20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5.536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5.401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4.695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</a:tr>
              <a:tr h="20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3.305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</a:tr>
              <a:tr h="20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4.798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3.475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</a:tr>
              <a:tr h="20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4.153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4.280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</a:tr>
              <a:tr h="20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3.546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3.680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2.042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</a:tr>
              <a:tr h="20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3.106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5.680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1.682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</a:tr>
              <a:tr h="20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2.697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5.680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0.679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0.704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</a:tr>
              <a:tr h="20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5.680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0.584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0.608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</a:tr>
              <a:tr h="20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5.680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1.085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0.528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</a:tr>
              <a:tr h="20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5.680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0.963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0.453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</a:tr>
              <a:tr h="20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1.753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5.680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0.872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0.408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0.428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</a:tr>
              <a:tr h="20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5.680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0.437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0.228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</a:tr>
              <a:tr h="20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0.648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0.298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</a:tr>
              <a:tr h="20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0.467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0.488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0.234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</a:tr>
              <a:tr h="20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0.366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0.392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0.192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</a:tr>
              <a:tr h="20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0.309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0.328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</a:tr>
              <a:tr h="20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0.263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0.284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</a:tr>
              <a:tr h="20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0.233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0.244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</a:tr>
              <a:tr h="20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0.0446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</a:tr>
              <a:tr h="20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0.187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5.680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0.196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0.0892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0.0968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0.0408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" marR="6785" marT="6785" marB="0" anchor="ctr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42479" y="664419"/>
            <a:ext cx="6445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Simulation vs Measuring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521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478570"/>
          </a:xfrm>
        </p:spPr>
        <p:txBody>
          <a:bodyPr/>
          <a:lstStyle/>
          <a:p>
            <a:pPr algn="ctr"/>
            <a:r>
              <a:rPr lang="en-US" dirty="0"/>
              <a:t>Lab # 01 - RESISTOR variability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4186" y="1047139"/>
            <a:ext cx="1632960" cy="38502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18" y="3824867"/>
            <a:ext cx="3835019" cy="26382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55" y="2488622"/>
            <a:ext cx="5874326" cy="260029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65122" y="955365"/>
            <a:ext cx="2872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Measuring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3743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12 – Series/Parallel Inductors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32208" y="841664"/>
            <a:ext cx="8813080" cy="6016336"/>
          </a:xfrm>
        </p:spPr>
        <p:txBody>
          <a:bodyPr>
            <a:normAutofit/>
          </a:bodyPr>
          <a:lstStyle/>
          <a:p>
            <a:r>
              <a:rPr lang="en-US" dirty="0" smtClean="0"/>
              <a:t>Objective: </a:t>
            </a:r>
          </a:p>
          <a:p>
            <a:pPr lvl="1"/>
            <a:r>
              <a:rPr lang="en-US" dirty="0" smtClean="0"/>
              <a:t>To experiment with series and parallel combinations of inductors.</a:t>
            </a:r>
          </a:p>
          <a:p>
            <a:r>
              <a:rPr lang="en-US" dirty="0" smtClean="0"/>
              <a:t>Theory:</a:t>
            </a:r>
          </a:p>
          <a:p>
            <a:pPr lvl="1"/>
            <a:r>
              <a:rPr lang="en-US" dirty="0" smtClean="0"/>
              <a:t>That </a:t>
            </a:r>
            <a:r>
              <a:rPr lang="en-US" dirty="0"/>
              <a:t>the </a:t>
            </a:r>
            <a:r>
              <a:rPr lang="en-US" dirty="0" smtClean="0"/>
              <a:t>calculation, simulation and test agree with each other.</a:t>
            </a:r>
          </a:p>
          <a:p>
            <a:r>
              <a:rPr lang="en-US" dirty="0"/>
              <a:t>Tools:</a:t>
            </a:r>
          </a:p>
          <a:p>
            <a:pPr lvl="1"/>
            <a:r>
              <a:rPr lang="en-US" dirty="0" smtClean="0"/>
              <a:t>3 Inductors: </a:t>
            </a:r>
          </a:p>
          <a:p>
            <a:pPr lvl="2"/>
            <a:r>
              <a:rPr lang="en-US" dirty="0" smtClean="0"/>
              <a:t>1 – 1mH</a:t>
            </a:r>
          </a:p>
          <a:p>
            <a:pPr lvl="2"/>
            <a:r>
              <a:rPr lang="en-US" dirty="0" smtClean="0"/>
              <a:t>1 – 2.2mH</a:t>
            </a:r>
          </a:p>
          <a:p>
            <a:pPr lvl="2"/>
            <a:r>
              <a:rPr lang="en-US" dirty="0" smtClean="0"/>
              <a:t>1 – 4.7mH</a:t>
            </a:r>
            <a:endParaRPr lang="en-US" dirty="0"/>
          </a:p>
          <a:p>
            <a:pPr lvl="1"/>
            <a:r>
              <a:rPr lang="en-US" dirty="0" smtClean="0"/>
              <a:t>LCR Meter (Bench 2: LCR-819, E120999)</a:t>
            </a:r>
          </a:p>
          <a:p>
            <a:pPr lvl="1"/>
            <a:r>
              <a:rPr lang="en-US" dirty="0" smtClean="0"/>
              <a:t>Excel</a:t>
            </a:r>
            <a:endParaRPr lang="en-US" dirty="0"/>
          </a:p>
          <a:p>
            <a:pPr lvl="1"/>
            <a:r>
              <a:rPr lang="en-US" dirty="0" smtClean="0"/>
              <a:t>Multisim</a:t>
            </a:r>
          </a:p>
          <a:p>
            <a:pPr lvl="1"/>
            <a:r>
              <a:rPr lang="en-US" dirty="0" smtClean="0"/>
              <a:t>Breadboard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0456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41413" y="1049482"/>
            <a:ext cx="9810608" cy="538249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Procedure:</a:t>
            </a:r>
          </a:p>
          <a:p>
            <a:pPr lvl="1"/>
            <a:r>
              <a:rPr lang="en-US" dirty="0" smtClean="0"/>
              <a:t>Simulation:</a:t>
            </a:r>
          </a:p>
          <a:p>
            <a:pPr lvl="2"/>
            <a:r>
              <a:rPr lang="en-US" dirty="0"/>
              <a:t>Build the </a:t>
            </a:r>
            <a:r>
              <a:rPr lang="en-US" dirty="0" smtClean="0"/>
              <a:t>series combination of inductors </a:t>
            </a:r>
            <a:r>
              <a:rPr lang="en-US" dirty="0"/>
              <a:t>in </a:t>
            </a:r>
            <a:r>
              <a:rPr lang="en-US" dirty="0" err="1"/>
              <a:t>multisim</a:t>
            </a:r>
            <a:r>
              <a:rPr lang="en-US" dirty="0"/>
              <a:t> as shown in figure </a:t>
            </a:r>
            <a:r>
              <a:rPr lang="en-US" dirty="0" smtClean="0"/>
              <a:t>1.</a:t>
            </a:r>
          </a:p>
          <a:p>
            <a:pPr lvl="3"/>
            <a:r>
              <a:rPr lang="en-US" dirty="0" smtClean="0"/>
              <a:t>Add 1m</a:t>
            </a:r>
            <a:r>
              <a:rPr lang="el-GR" dirty="0" smtClean="0"/>
              <a:t>Ω</a:t>
            </a:r>
            <a:r>
              <a:rPr lang="en-US" dirty="0" smtClean="0"/>
              <a:t> resistor between the source and the inductor so that </a:t>
            </a:r>
            <a:r>
              <a:rPr lang="en-US" dirty="0" err="1" smtClean="0"/>
              <a:t>multisim</a:t>
            </a:r>
            <a:r>
              <a:rPr lang="en-US" dirty="0" smtClean="0"/>
              <a:t> can measure.</a:t>
            </a:r>
          </a:p>
          <a:p>
            <a:pPr lvl="3"/>
            <a:r>
              <a:rPr lang="en-US" dirty="0" smtClean="0"/>
              <a:t>Add a probe after the resistor.</a:t>
            </a:r>
          </a:p>
          <a:p>
            <a:pPr lvl="2"/>
            <a:r>
              <a:rPr lang="en-US" dirty="0" smtClean="0"/>
              <a:t>Measure by simulating a single frequency AC analysis.</a:t>
            </a:r>
          </a:p>
          <a:p>
            <a:pPr lvl="3"/>
            <a:r>
              <a:rPr lang="en-US" dirty="0"/>
              <a:t>60Hz</a:t>
            </a:r>
          </a:p>
          <a:p>
            <a:pPr lvl="3"/>
            <a:r>
              <a:rPr lang="en-US" dirty="0"/>
              <a:t>Output: using the probe to select the variable for analysis.</a:t>
            </a:r>
          </a:p>
          <a:p>
            <a:pPr lvl="4"/>
            <a:r>
              <a:rPr lang="en-US" dirty="0"/>
              <a:t>Formula: V(Probe1)/(2*PI*60*I(Probe1</a:t>
            </a:r>
            <a:r>
              <a:rPr lang="en-US" dirty="0" smtClean="0"/>
              <a:t>))</a:t>
            </a:r>
          </a:p>
          <a:p>
            <a:pPr lvl="2"/>
            <a:r>
              <a:rPr lang="en-US" dirty="0"/>
              <a:t>Build the series combination of inductors in </a:t>
            </a:r>
            <a:r>
              <a:rPr lang="en-US" dirty="0" err="1"/>
              <a:t>multisim</a:t>
            </a:r>
            <a:r>
              <a:rPr lang="en-US" dirty="0"/>
              <a:t> as shown in figure </a:t>
            </a:r>
            <a:r>
              <a:rPr lang="en-US" dirty="0" smtClean="0"/>
              <a:t>2.</a:t>
            </a:r>
            <a:endParaRPr lang="en-US" dirty="0"/>
          </a:p>
          <a:p>
            <a:pPr lvl="3"/>
            <a:r>
              <a:rPr lang="en-US" dirty="0"/>
              <a:t>Add </a:t>
            </a:r>
            <a:r>
              <a:rPr lang="en-US" dirty="0" smtClean="0"/>
              <a:t>a 1m</a:t>
            </a:r>
            <a:r>
              <a:rPr lang="el-GR" dirty="0"/>
              <a:t>Ω</a:t>
            </a:r>
            <a:r>
              <a:rPr lang="en-US" dirty="0"/>
              <a:t> </a:t>
            </a:r>
            <a:r>
              <a:rPr lang="en-US" dirty="0" smtClean="0"/>
              <a:t>resistor </a:t>
            </a:r>
            <a:r>
              <a:rPr lang="en-US" dirty="0"/>
              <a:t>between </a:t>
            </a:r>
            <a:r>
              <a:rPr lang="en-US" dirty="0" smtClean="0"/>
              <a:t>each inductor </a:t>
            </a:r>
            <a:r>
              <a:rPr lang="en-US" dirty="0"/>
              <a:t>so that </a:t>
            </a:r>
            <a:r>
              <a:rPr lang="en-US" dirty="0" err="1"/>
              <a:t>multisim</a:t>
            </a:r>
            <a:r>
              <a:rPr lang="en-US" dirty="0"/>
              <a:t> can measure.</a:t>
            </a:r>
          </a:p>
          <a:p>
            <a:pPr lvl="3"/>
            <a:r>
              <a:rPr lang="en-US" dirty="0"/>
              <a:t>Add a probe </a:t>
            </a:r>
            <a:r>
              <a:rPr lang="en-US" dirty="0" smtClean="0"/>
              <a:t>before </a:t>
            </a:r>
            <a:r>
              <a:rPr lang="en-US" dirty="0"/>
              <a:t>the </a:t>
            </a: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resistor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Measure by simulating a single frequency AC analysis</a:t>
            </a:r>
            <a:r>
              <a:rPr lang="en-US" dirty="0" smtClean="0"/>
              <a:t>.</a:t>
            </a:r>
            <a:endParaRPr lang="en-US" dirty="0"/>
          </a:p>
          <a:p>
            <a:pPr lvl="3"/>
            <a:r>
              <a:rPr lang="en-US" dirty="0" smtClean="0"/>
              <a:t>60Hz</a:t>
            </a:r>
          </a:p>
          <a:p>
            <a:pPr lvl="3"/>
            <a:r>
              <a:rPr lang="en-US" dirty="0" smtClean="0"/>
              <a:t>Output: using the probe to select the variable for analysis.</a:t>
            </a:r>
          </a:p>
          <a:p>
            <a:pPr lvl="4"/>
            <a:r>
              <a:rPr lang="en-US" dirty="0" smtClean="0"/>
              <a:t>Formula: V(Probe1)/(2*PI*60*I(Probe1))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12 – Series/Parallel Inductors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2457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41413" y="1377690"/>
            <a:ext cx="9810608" cy="4981545"/>
          </a:xfrm>
        </p:spPr>
        <p:txBody>
          <a:bodyPr>
            <a:normAutofit/>
          </a:bodyPr>
          <a:lstStyle/>
          <a:p>
            <a:r>
              <a:rPr lang="en-US" dirty="0" smtClean="0"/>
              <a:t>Procedure:</a:t>
            </a:r>
          </a:p>
          <a:p>
            <a:pPr lvl="1"/>
            <a:r>
              <a:rPr lang="en-US" dirty="0" smtClean="0"/>
              <a:t>Measure:</a:t>
            </a:r>
          </a:p>
          <a:p>
            <a:pPr lvl="2"/>
            <a:r>
              <a:rPr lang="en-US" dirty="0" smtClean="0"/>
              <a:t>Find </a:t>
            </a:r>
            <a:r>
              <a:rPr lang="en-US" dirty="0"/>
              <a:t>the 3 Inductors: L1: 1mH, L2: 2.2mH, L3: 4.7mH</a:t>
            </a:r>
          </a:p>
          <a:p>
            <a:pPr lvl="4"/>
            <a:r>
              <a:rPr lang="en-US" dirty="0"/>
              <a:t>Measure each inductor and record data in excel.</a:t>
            </a:r>
          </a:p>
          <a:p>
            <a:pPr lvl="2"/>
            <a:r>
              <a:rPr lang="en-US" dirty="0" smtClean="0"/>
              <a:t>Series Inductor Circuit</a:t>
            </a:r>
          </a:p>
          <a:p>
            <a:pPr lvl="3"/>
            <a:r>
              <a:rPr lang="en-US" dirty="0" smtClean="0"/>
              <a:t>Connect </a:t>
            </a:r>
            <a:r>
              <a:rPr lang="en-US" dirty="0"/>
              <a:t>the inductors in series as shown in figure 1.</a:t>
            </a:r>
          </a:p>
          <a:p>
            <a:pPr lvl="3"/>
            <a:r>
              <a:rPr lang="en-US" dirty="0"/>
              <a:t>Measure total inductance of the series circuit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Parallel Inductor Circuit</a:t>
            </a:r>
            <a:endParaRPr lang="en-US" dirty="0"/>
          </a:p>
          <a:p>
            <a:pPr lvl="3"/>
            <a:r>
              <a:rPr lang="en-US" dirty="0" smtClean="0"/>
              <a:t>Connect </a:t>
            </a:r>
            <a:r>
              <a:rPr lang="en-US" dirty="0"/>
              <a:t>the </a:t>
            </a:r>
            <a:r>
              <a:rPr lang="en-US" dirty="0" smtClean="0"/>
              <a:t>inductors in series as </a:t>
            </a:r>
            <a:r>
              <a:rPr lang="en-US" dirty="0"/>
              <a:t>shown in figure </a:t>
            </a:r>
            <a:r>
              <a:rPr lang="en-US" dirty="0" smtClean="0"/>
              <a:t>2.</a:t>
            </a:r>
          </a:p>
          <a:p>
            <a:pPr lvl="3"/>
            <a:r>
              <a:rPr lang="en-US" dirty="0" smtClean="0"/>
              <a:t>Measure total inductance of the series circuit.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62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12 – Series/Parallel Inductors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2517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63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12 – Series/Parallel Inductors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51924" y="955312"/>
            <a:ext cx="32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Calculations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917" y="2037628"/>
            <a:ext cx="1371600" cy="25146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540317"/>
              </p:ext>
            </p:extLst>
          </p:nvPr>
        </p:nvGraphicFramePr>
        <p:xfrm>
          <a:off x="1615784" y="4718483"/>
          <a:ext cx="3203865" cy="16927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6008"/>
                <a:gridCol w="823483"/>
                <a:gridCol w="900685"/>
                <a:gridCol w="887818"/>
                <a:gridCol w="205871"/>
              </a:tblGrid>
              <a:tr h="28211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8211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Expected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Simulated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Measured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821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L1 =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985.7E-6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821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L2 =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821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L3 =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821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LT =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7.9E-3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7.9E-3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817" y="2551978"/>
            <a:ext cx="2505075" cy="148590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041764"/>
              </p:ext>
            </p:extLst>
          </p:nvPr>
        </p:nvGraphicFramePr>
        <p:xfrm>
          <a:off x="6562003" y="4687610"/>
          <a:ext cx="3454832" cy="17315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6245"/>
                <a:gridCol w="887989"/>
                <a:gridCol w="971238"/>
                <a:gridCol w="957363"/>
                <a:gridCol w="221997"/>
              </a:tblGrid>
              <a:tr h="28858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Parallel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88586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Expected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Simulated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Measured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8858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L1 =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985.7E-6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8858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L2 =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8858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L3 =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8858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LT =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599.8E-6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599.8E-6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607.0E-6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96782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64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12 – Series/Parallel Inductors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89249" y="944974"/>
            <a:ext cx="4979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Simulation - Series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916" y="1768760"/>
            <a:ext cx="2335650" cy="4749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820" y="2402898"/>
            <a:ext cx="5048250" cy="14287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386" y="4581686"/>
            <a:ext cx="6219939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502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65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12 – Series/Parallel Inductors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88527" y="810133"/>
            <a:ext cx="5262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Simulation - Parallel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75" y="1777735"/>
            <a:ext cx="4849013" cy="3009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522" y="1989137"/>
            <a:ext cx="5448300" cy="152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382" y="4596870"/>
            <a:ext cx="6219939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87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66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12 – Series/Parallel Inductors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65122" y="955365"/>
            <a:ext cx="2872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Measuring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9824" y="2558760"/>
            <a:ext cx="3013364" cy="22600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2599" y="2558760"/>
            <a:ext cx="3013365" cy="2260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85731" y="2558760"/>
            <a:ext cx="3013367" cy="22600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2433" y="1812757"/>
            <a:ext cx="74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Series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43249" y="1812757"/>
            <a:ext cx="952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Parallel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116382" y="1846298"/>
            <a:ext cx="952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Parallel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7765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13 – RL Lab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32208" y="841664"/>
            <a:ext cx="8813080" cy="601633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Objective: </a:t>
            </a:r>
          </a:p>
          <a:p>
            <a:pPr lvl="1"/>
            <a:r>
              <a:rPr lang="en-US" dirty="0" smtClean="0"/>
              <a:t>To experiment with RL (Resistor &amp; Inductor) circuit.</a:t>
            </a:r>
          </a:p>
          <a:p>
            <a:r>
              <a:rPr lang="en-US" dirty="0" smtClean="0"/>
              <a:t>Theory:</a:t>
            </a:r>
          </a:p>
          <a:p>
            <a:pPr lvl="1"/>
            <a:r>
              <a:rPr lang="en-US" dirty="0" smtClean="0"/>
              <a:t>That </a:t>
            </a:r>
            <a:r>
              <a:rPr lang="en-US" dirty="0"/>
              <a:t>the </a:t>
            </a:r>
            <a:r>
              <a:rPr lang="en-US" dirty="0" smtClean="0"/>
              <a:t>simulation and Measuring agree with each other.</a:t>
            </a:r>
          </a:p>
          <a:p>
            <a:r>
              <a:rPr lang="en-US" dirty="0"/>
              <a:t>Tools:</a:t>
            </a:r>
          </a:p>
          <a:p>
            <a:pPr lvl="1"/>
            <a:r>
              <a:rPr lang="en-US" dirty="0" smtClean="0"/>
              <a:t>3 Inductors: </a:t>
            </a:r>
          </a:p>
          <a:p>
            <a:pPr lvl="2"/>
            <a:r>
              <a:rPr lang="en-US" dirty="0" smtClean="0"/>
              <a:t>1 – 1mH</a:t>
            </a:r>
          </a:p>
          <a:p>
            <a:pPr lvl="2"/>
            <a:r>
              <a:rPr lang="en-US" dirty="0" smtClean="0"/>
              <a:t>1 – 2.2mH</a:t>
            </a:r>
          </a:p>
          <a:p>
            <a:pPr lvl="2"/>
            <a:r>
              <a:rPr lang="en-US" dirty="0" smtClean="0"/>
              <a:t>1 – 4.7mH</a:t>
            </a:r>
            <a:endParaRPr lang="en-US" dirty="0"/>
          </a:p>
          <a:p>
            <a:pPr lvl="1"/>
            <a:r>
              <a:rPr lang="en-US" dirty="0" smtClean="0"/>
              <a:t>LCR Meter (Bench 2: LCR-819, E120999)</a:t>
            </a:r>
          </a:p>
          <a:p>
            <a:pPr lvl="1"/>
            <a:r>
              <a:rPr lang="en-US" dirty="0" smtClean="0"/>
              <a:t>DMM</a:t>
            </a:r>
          </a:p>
          <a:p>
            <a:pPr lvl="1"/>
            <a:r>
              <a:rPr lang="en-US" dirty="0" smtClean="0"/>
              <a:t>Oscilloscope</a:t>
            </a:r>
          </a:p>
          <a:p>
            <a:pPr lvl="1"/>
            <a:r>
              <a:rPr lang="en-US" dirty="0" smtClean="0"/>
              <a:t>Function Generator</a:t>
            </a:r>
          </a:p>
          <a:p>
            <a:pPr lvl="1"/>
            <a:r>
              <a:rPr lang="en-US" dirty="0" smtClean="0"/>
              <a:t>Excel</a:t>
            </a:r>
            <a:endParaRPr lang="en-US" dirty="0"/>
          </a:p>
          <a:p>
            <a:pPr lvl="1"/>
            <a:r>
              <a:rPr lang="en-US" dirty="0" smtClean="0"/>
              <a:t>Multisim</a:t>
            </a:r>
          </a:p>
          <a:p>
            <a:pPr lvl="1"/>
            <a:r>
              <a:rPr lang="en-US" dirty="0" smtClean="0"/>
              <a:t>Breadboard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7984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41413" y="994612"/>
            <a:ext cx="9810608" cy="5253788"/>
          </a:xfrm>
        </p:spPr>
        <p:txBody>
          <a:bodyPr>
            <a:normAutofit/>
          </a:bodyPr>
          <a:lstStyle/>
          <a:p>
            <a:r>
              <a:rPr lang="en-US" dirty="0" smtClean="0"/>
              <a:t>Procedure:</a:t>
            </a:r>
          </a:p>
          <a:p>
            <a:pPr lvl="1"/>
            <a:r>
              <a:rPr lang="en-US" dirty="0" smtClean="0"/>
              <a:t>Simulation:</a:t>
            </a:r>
          </a:p>
          <a:p>
            <a:pPr lvl="2"/>
            <a:r>
              <a:rPr lang="en-US" dirty="0"/>
              <a:t>Build the </a:t>
            </a:r>
            <a:r>
              <a:rPr lang="en-US" dirty="0" smtClean="0"/>
              <a:t>RL </a:t>
            </a:r>
            <a:r>
              <a:rPr lang="en-US" dirty="0"/>
              <a:t>circuit in </a:t>
            </a:r>
            <a:r>
              <a:rPr lang="en-US" dirty="0" err="1"/>
              <a:t>multisim</a:t>
            </a:r>
            <a:r>
              <a:rPr lang="en-US" dirty="0"/>
              <a:t> as shown in figure 1 with a Vin of </a:t>
            </a:r>
            <a:r>
              <a:rPr lang="en-US" dirty="0" smtClean="0"/>
              <a:t>1Vpk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Measure by simulating </a:t>
            </a:r>
            <a:r>
              <a:rPr lang="en-US" dirty="0" smtClean="0"/>
              <a:t>an AC </a:t>
            </a:r>
            <a:r>
              <a:rPr lang="en-US" dirty="0"/>
              <a:t>analysis</a:t>
            </a:r>
            <a:r>
              <a:rPr lang="en-US" dirty="0" smtClean="0"/>
              <a:t>.</a:t>
            </a:r>
          </a:p>
          <a:p>
            <a:pPr lvl="3"/>
            <a:r>
              <a:rPr lang="en-US" dirty="0"/>
              <a:t>Frequency parameters:</a:t>
            </a:r>
          </a:p>
          <a:p>
            <a:pPr lvl="4"/>
            <a:r>
              <a:rPr lang="en-US" dirty="0"/>
              <a:t>FSTART: 10 Hz</a:t>
            </a:r>
          </a:p>
          <a:p>
            <a:pPr lvl="4"/>
            <a:r>
              <a:rPr lang="en-US" dirty="0"/>
              <a:t>FSTOP: 100 kHz</a:t>
            </a:r>
          </a:p>
          <a:p>
            <a:pPr lvl="4"/>
            <a:r>
              <a:rPr lang="en-US" dirty="0"/>
              <a:t>Sweep type (Decade)</a:t>
            </a:r>
          </a:p>
          <a:p>
            <a:pPr lvl="3"/>
            <a:r>
              <a:rPr lang="en-US" dirty="0"/>
              <a:t>Output: using the probe to select the variable for analysis.</a:t>
            </a:r>
          </a:p>
          <a:p>
            <a:pPr lvl="4"/>
            <a:r>
              <a:rPr lang="en-US" dirty="0"/>
              <a:t>Formula: V(</a:t>
            </a:r>
            <a:r>
              <a:rPr lang="en-US" dirty="0" err="1"/>
              <a:t>vout</a:t>
            </a:r>
            <a:r>
              <a:rPr lang="en-US" dirty="0"/>
              <a:t>)/V(vin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Export data to Excel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13 – RL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1639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41413" y="994612"/>
            <a:ext cx="9810608" cy="5253788"/>
          </a:xfrm>
        </p:spPr>
        <p:txBody>
          <a:bodyPr>
            <a:normAutofit/>
          </a:bodyPr>
          <a:lstStyle/>
          <a:p>
            <a:r>
              <a:rPr lang="en-US" dirty="0" smtClean="0"/>
              <a:t>Procedure:</a:t>
            </a:r>
          </a:p>
          <a:p>
            <a:pPr lvl="1"/>
            <a:r>
              <a:rPr lang="en-US" dirty="0" smtClean="0"/>
              <a:t>Measure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Find the color code for a 1k </a:t>
            </a:r>
            <a:r>
              <a:rPr lang="el-GR" dirty="0"/>
              <a:t>Ω </a:t>
            </a:r>
            <a:r>
              <a:rPr lang="en-US" dirty="0"/>
              <a:t>resistor. (Br-</a:t>
            </a:r>
            <a:r>
              <a:rPr lang="en-US" dirty="0" err="1"/>
              <a:t>Bl</a:t>
            </a:r>
            <a:r>
              <a:rPr lang="en-US" dirty="0"/>
              <a:t>-R)</a:t>
            </a:r>
          </a:p>
          <a:p>
            <a:pPr lvl="3"/>
            <a:r>
              <a:rPr lang="en-US" dirty="0"/>
              <a:t>Measure the resistor and record data in excel.</a:t>
            </a:r>
          </a:p>
          <a:p>
            <a:pPr lvl="2"/>
            <a:r>
              <a:rPr lang="en-US" dirty="0"/>
              <a:t>Find the 3 capacitors: C1: 0.47µF, C2: 1µF, C3: 2.2µF</a:t>
            </a:r>
          </a:p>
          <a:p>
            <a:pPr lvl="3"/>
            <a:r>
              <a:rPr lang="en-US" dirty="0"/>
              <a:t>Measure each capacitor and record data in excel.</a:t>
            </a:r>
          </a:p>
          <a:p>
            <a:pPr lvl="2"/>
            <a:r>
              <a:rPr lang="en-US" dirty="0"/>
              <a:t>Connect the resistor and 1</a:t>
            </a:r>
            <a:r>
              <a:rPr lang="en-US" baseline="30000" dirty="0"/>
              <a:t>st</a:t>
            </a:r>
            <a:r>
              <a:rPr lang="en-US" dirty="0"/>
              <a:t> capacitors as shown in figure 1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Using the Frequencies of the exported data in the simulation.</a:t>
            </a:r>
          </a:p>
          <a:p>
            <a:pPr lvl="3"/>
            <a:r>
              <a:rPr lang="en-US" dirty="0" smtClean="0"/>
              <a:t>Measure the output voltage at </a:t>
            </a:r>
            <a:r>
              <a:rPr lang="en-US" smtClean="0"/>
              <a:t>those frequencies.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13 – RL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96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478570"/>
          </a:xfrm>
        </p:spPr>
        <p:txBody>
          <a:bodyPr/>
          <a:lstStyle/>
          <a:p>
            <a:pPr algn="ctr"/>
            <a:r>
              <a:rPr lang="en-US" dirty="0"/>
              <a:t>Lab # 01 - RESISTOR variability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5220148"/>
              </p:ext>
            </p:extLst>
          </p:nvPr>
        </p:nvGraphicFramePr>
        <p:xfrm>
          <a:off x="5692057" y="1911928"/>
          <a:ext cx="5282046" cy="3553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364046"/>
              </p:ext>
            </p:extLst>
          </p:nvPr>
        </p:nvGraphicFramePr>
        <p:xfrm>
          <a:off x="1459344" y="1773238"/>
          <a:ext cx="3715327" cy="45132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224"/>
                <a:gridCol w="921631"/>
                <a:gridCol w="1180841"/>
                <a:gridCol w="921631"/>
              </a:tblGrid>
              <a:tr h="4102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Sample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Expected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Measured Value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% 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Difference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</a:tr>
              <a:tr h="20514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470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-0.02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</a:tr>
              <a:tr h="20514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470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456.6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-0.03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</a:tr>
              <a:tr h="20514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463.8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-0.01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</a:tr>
              <a:tr h="20514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463.5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-0.01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</a:tr>
              <a:tr h="20514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465.6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-0.01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</a:tr>
              <a:tr h="20514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462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-0.02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</a:tr>
              <a:tr h="20514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465.8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-0.01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</a:tr>
              <a:tr h="20514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459.7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-0.02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</a:tr>
              <a:tr h="20514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463.7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-0.01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</a:tr>
              <a:tr h="20514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462.4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-0.02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</a:tr>
              <a:tr h="20514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472.5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0.01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</a:tr>
              <a:tr h="20514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460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-0.02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</a:tr>
              <a:tr h="20514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466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-0.01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</a:tr>
              <a:tr h="20514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460.7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-0.02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</a:tr>
              <a:tr h="20514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456.8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-0.03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</a:tr>
              <a:tr h="20514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457.7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-0.03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</a:tr>
              <a:tr h="20514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463.7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-0.01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</a:tr>
              <a:tr h="20514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458.5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-0.02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</a:tr>
              <a:tr h="20514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460.8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-0.02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</a:tr>
              <a:tr h="20514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457.4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-0.03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b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72098" y="1238889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Data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5863755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13 – RL Lab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39473" y="1795760"/>
            <a:ext cx="1843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VOUT1/VIN1</a:t>
            </a:r>
          </a:p>
          <a:p>
            <a:r>
              <a:rPr lang="en-US" dirty="0" smtClean="0"/>
              <a:t>VOUT2/VIN2</a:t>
            </a:r>
          </a:p>
          <a:p>
            <a:r>
              <a:rPr lang="en-US" dirty="0" smtClean="0"/>
              <a:t>VOUT3/VIN3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57" y="1143000"/>
            <a:ext cx="1819275" cy="2228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72" y="3576229"/>
            <a:ext cx="2019300" cy="2219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567" y="3576229"/>
            <a:ext cx="1971675" cy="2171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7530" y="2092569"/>
            <a:ext cx="6069880" cy="36553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65122" y="955365"/>
            <a:ext cx="2794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6342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13 – RL Lab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65122" y="955365"/>
            <a:ext cx="2872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Measuring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3529" y="1800922"/>
            <a:ext cx="2453268" cy="1839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3359" y="1800922"/>
            <a:ext cx="2453270" cy="18399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512" y="4595696"/>
            <a:ext cx="2375209" cy="17814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8277" y="1966705"/>
            <a:ext cx="2427625" cy="18207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8276" y="4625721"/>
            <a:ext cx="2427626" cy="18207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480" y="2098365"/>
            <a:ext cx="4133385" cy="310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43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673017"/>
            <a:ext cx="9905999" cy="1427991"/>
          </a:xfrm>
        </p:spPr>
        <p:txBody>
          <a:bodyPr/>
          <a:lstStyle/>
          <a:p>
            <a:r>
              <a:rPr lang="en-US" dirty="0" smtClean="0"/>
              <a:t>Conclusion/Observations</a:t>
            </a:r>
          </a:p>
          <a:p>
            <a:pPr lvl="1"/>
            <a:r>
              <a:rPr lang="en-US" dirty="0" smtClean="0"/>
              <a:t>All 20 resistors were with in tolerance (</a:t>
            </a:r>
            <a:r>
              <a:rPr lang="en-US" dirty="0" smtClean="0">
                <a:latin typeface="Calibri" panose="020F0502020204030204" pitchFamily="34" charset="0"/>
              </a:rPr>
              <a:t>±%5 based on the  4</a:t>
            </a:r>
            <a:r>
              <a:rPr lang="en-US" baseline="30000" dirty="0" smtClean="0">
                <a:latin typeface="Calibri" panose="020F0502020204030204" pitchFamily="34" charset="0"/>
              </a:rPr>
              <a:t>th</a:t>
            </a:r>
            <a:r>
              <a:rPr lang="en-US" dirty="0" smtClean="0">
                <a:latin typeface="Calibri" panose="020F0502020204030204" pitchFamily="34" charset="0"/>
              </a:rPr>
              <a:t> band – gold) </a:t>
            </a:r>
          </a:p>
          <a:p>
            <a:pPr lvl="1"/>
            <a:r>
              <a:rPr lang="en-US" dirty="0" smtClean="0">
                <a:cs typeface="Times New Roman" panose="02020603050405020304" pitchFamily="18" charset="0"/>
              </a:rPr>
              <a:t>All the legs were in good condition.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478570"/>
          </a:xfrm>
        </p:spPr>
        <p:txBody>
          <a:bodyPr/>
          <a:lstStyle/>
          <a:p>
            <a:pPr algn="ctr"/>
            <a:r>
              <a:rPr lang="en-US" dirty="0"/>
              <a:t>Lab # 01 - RESISTOR variability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123370"/>
              </p:ext>
            </p:extLst>
          </p:nvPr>
        </p:nvGraphicFramePr>
        <p:xfrm>
          <a:off x="4466284" y="3097242"/>
          <a:ext cx="2166730" cy="15836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3365"/>
                <a:gridCol w="1083365"/>
              </a:tblGrid>
              <a:tr h="395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456.6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95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max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472.5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95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avg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461.81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95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st dev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3.932844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9355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43000"/>
          </a:xfrm>
        </p:spPr>
        <p:txBody>
          <a:bodyPr/>
          <a:lstStyle/>
          <a:p>
            <a:pPr algn="ctr"/>
            <a:r>
              <a:rPr lang="en-US" dirty="0" smtClean="0"/>
              <a:t>Lab # 02 - Reading </a:t>
            </a:r>
            <a:br>
              <a:rPr lang="en-US" dirty="0" smtClean="0"/>
            </a:br>
            <a:r>
              <a:rPr lang="en-US" dirty="0" smtClean="0"/>
              <a:t>and Sorting Resistors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41412" y="1080655"/>
            <a:ext cx="9905999" cy="577734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Objective: </a:t>
            </a:r>
          </a:p>
          <a:p>
            <a:pPr lvl="1"/>
            <a:r>
              <a:rPr lang="en-US" dirty="0" smtClean="0"/>
              <a:t>To learn the resistor color code by sorting 15 resistors from smallest to largest value and verifying their value.</a:t>
            </a:r>
          </a:p>
          <a:p>
            <a:r>
              <a:rPr lang="en-US" dirty="0" smtClean="0"/>
              <a:t>Theory:</a:t>
            </a:r>
          </a:p>
          <a:p>
            <a:pPr lvl="1"/>
            <a:r>
              <a:rPr lang="en-US" dirty="0" smtClean="0"/>
              <a:t>Each resistor should be with in it’s expected value tolerance.</a:t>
            </a:r>
          </a:p>
          <a:p>
            <a:r>
              <a:rPr lang="en-US" dirty="0" smtClean="0"/>
              <a:t>Procedure:</a:t>
            </a:r>
          </a:p>
          <a:p>
            <a:pPr lvl="1"/>
            <a:r>
              <a:rPr lang="en-US" dirty="0"/>
              <a:t>Using a list of the expected value of 15 resistors (from </a:t>
            </a:r>
            <a:r>
              <a:rPr lang="en-US" dirty="0" smtClean="0"/>
              <a:t>100 </a:t>
            </a:r>
            <a:r>
              <a:rPr lang="el-GR" dirty="0"/>
              <a:t>Ω</a:t>
            </a:r>
            <a:r>
              <a:rPr lang="en-US" dirty="0" smtClean="0"/>
              <a:t> </a:t>
            </a:r>
            <a:r>
              <a:rPr lang="en-US" dirty="0"/>
              <a:t>to  10 M</a:t>
            </a:r>
            <a:r>
              <a:rPr lang="el-GR" dirty="0"/>
              <a:t>Ω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Find the color code for each value.</a:t>
            </a:r>
          </a:p>
          <a:p>
            <a:pPr lvl="1"/>
            <a:r>
              <a:rPr lang="en-US" dirty="0" smtClean="0"/>
              <a:t>Find the resistor that matches the color code for that value.</a:t>
            </a:r>
            <a:endParaRPr lang="en-US" dirty="0"/>
          </a:p>
          <a:p>
            <a:pPr lvl="1"/>
            <a:r>
              <a:rPr lang="en-US" dirty="0"/>
              <a:t>Measure and record the resistance of each resistor in excel.</a:t>
            </a:r>
          </a:p>
          <a:p>
            <a:r>
              <a:rPr lang="en-US" dirty="0" smtClean="0"/>
              <a:t>Tools:</a:t>
            </a:r>
          </a:p>
          <a:p>
            <a:pPr lvl="1"/>
            <a:r>
              <a:rPr lang="en-US" dirty="0" smtClean="0"/>
              <a:t>15 resistors ranging from 100 </a:t>
            </a:r>
            <a:r>
              <a:rPr lang="el-GR" dirty="0" smtClean="0"/>
              <a:t>Ω</a:t>
            </a:r>
            <a:r>
              <a:rPr lang="en-US" dirty="0" smtClean="0"/>
              <a:t> to 10 M</a:t>
            </a:r>
            <a:r>
              <a:rPr lang="el-GR" dirty="0"/>
              <a:t> Ω</a:t>
            </a:r>
            <a:endParaRPr lang="en-US" dirty="0" smtClean="0"/>
          </a:p>
          <a:p>
            <a:pPr lvl="1"/>
            <a:r>
              <a:rPr lang="en-US" dirty="0" smtClean="0"/>
              <a:t>Digital </a:t>
            </a:r>
            <a:r>
              <a:rPr lang="en-US" dirty="0" err="1" smtClean="0"/>
              <a:t>Multimeter</a:t>
            </a:r>
            <a:r>
              <a:rPr lang="en-US" dirty="0" smtClean="0"/>
              <a:t>: Bench 6: GDM-8245, Series: CL860332</a:t>
            </a:r>
          </a:p>
          <a:p>
            <a:pPr lvl="1"/>
            <a:r>
              <a:rPr lang="en-US" dirty="0" smtClean="0"/>
              <a:t>Excel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2753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1922</TotalTime>
  <Words>4992</Words>
  <Application>Microsoft Office PowerPoint</Application>
  <PresentationFormat>Custom</PresentationFormat>
  <Paragraphs>1912</Paragraphs>
  <Slides>71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Circuit</vt:lpstr>
      <vt:lpstr>PowerPoint Presentation</vt:lpstr>
      <vt:lpstr>PowerPoint Presentation</vt:lpstr>
      <vt:lpstr>PowerPoint Presentation</vt:lpstr>
      <vt:lpstr>Lab # 01 - RESISTOR variability</vt:lpstr>
      <vt:lpstr>Resistor color code</vt:lpstr>
      <vt:lpstr>Lab # 01 - RESISTOR variability</vt:lpstr>
      <vt:lpstr>Lab # 01 - RESISTOR variability</vt:lpstr>
      <vt:lpstr>Lab # 01 - RESISTOR variability</vt:lpstr>
      <vt:lpstr>Lab # 02 - Reading  and Sorting Resistors</vt:lpstr>
      <vt:lpstr>Lab # 02 - Reading  and Sorting Resistors</vt:lpstr>
      <vt:lpstr>Lab # 02 - Reading  and Sorting Resistors</vt:lpstr>
      <vt:lpstr>Lab # 02 - Reading  and Sorting Resistors</vt:lpstr>
      <vt:lpstr>Lab # 03 - Series Resistors</vt:lpstr>
      <vt:lpstr>Lab # 03 - Series Resistors</vt:lpstr>
      <vt:lpstr>Lab # 03 - Series Resistors</vt:lpstr>
      <vt:lpstr>Lab # 03 - Series Resistors</vt:lpstr>
      <vt:lpstr>Lab # 03 - Series Resistors</vt:lpstr>
      <vt:lpstr>Lab # 03 - Series Resistors</vt:lpstr>
      <vt:lpstr>Lab # 04 – Black Box Design (Series)</vt:lpstr>
      <vt:lpstr>Lab # 04 – Black Box Design (Series)</vt:lpstr>
      <vt:lpstr>Lab # 04 – Black Box Design (Series)</vt:lpstr>
      <vt:lpstr>Lab # 04 – Black Box Design (Series)</vt:lpstr>
      <vt:lpstr>Lab # 04 – Black Box Design (Series)</vt:lpstr>
      <vt:lpstr>Lab # 04 – Black Box Design (Series)</vt:lpstr>
      <vt:lpstr>Lab # 06 – Black Box Design  Series and Parallel</vt:lpstr>
      <vt:lpstr>Lab # 06 – Black Box Design #3</vt:lpstr>
      <vt:lpstr>Lab # 06 – Black Box Design #3</vt:lpstr>
      <vt:lpstr>Lab # 06 – Black Box Design #3</vt:lpstr>
      <vt:lpstr>Lab # 06 – Black Box Design #3</vt:lpstr>
      <vt:lpstr>Lab # 06 – Black Box Design #3</vt:lpstr>
      <vt:lpstr>Lab # 07 – 4 Resistor Parallel Circuit</vt:lpstr>
      <vt:lpstr>Lab # 07 – 4 Resistor Parallel Circuit</vt:lpstr>
      <vt:lpstr>Lab # 07 – 4 Resistor Parallel Circuit</vt:lpstr>
      <vt:lpstr>Lab # 07 – 4 Resistor Parallel Circuit</vt:lpstr>
      <vt:lpstr>Lab # 07 – 4 Resistor Parallel Circuit</vt:lpstr>
      <vt:lpstr>Lab # 08 – Black Box 3 Design</vt:lpstr>
      <vt:lpstr>Lab # 08 – Black Box 3 Design</vt:lpstr>
      <vt:lpstr>Lab # 08 – Black Box 3 Design</vt:lpstr>
      <vt:lpstr>Lab # 08 – Black Box 3 Design</vt:lpstr>
      <vt:lpstr>Lab # 08 – Black Box 3 Design</vt:lpstr>
      <vt:lpstr>Lab # 08 – Black Box 3 Design</vt:lpstr>
      <vt:lpstr>Lab # 09 – Series/parallel resistors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Lab # 10 – Series/parallel Capacitors</vt:lpstr>
      <vt:lpstr>Lab # 10 – Series/parallel Capacitors</vt:lpstr>
      <vt:lpstr>Lab # 10 – Series/parallel Capacitors</vt:lpstr>
      <vt:lpstr>Lab # 10 – Series/parallel Capacitors</vt:lpstr>
      <vt:lpstr>Lab # 10 – Series/parallel Capacitors</vt:lpstr>
      <vt:lpstr>Lab # 11 – RC Lab</vt:lpstr>
      <vt:lpstr>Lab # 11 – RC Lab</vt:lpstr>
      <vt:lpstr>Lab # 11 – RC Lab</vt:lpstr>
      <vt:lpstr>Lab # 11 – RC Lab</vt:lpstr>
      <vt:lpstr>Lab # 11 – RC Lab</vt:lpstr>
      <vt:lpstr>Lab # 12 – Series/Parallel Inductors</vt:lpstr>
      <vt:lpstr>Lab # 12 – Series/Parallel Inductors</vt:lpstr>
      <vt:lpstr>Lab # 12 – Series/Parallel Inductors</vt:lpstr>
      <vt:lpstr>Lab # 12 – Series/Parallel Inductors</vt:lpstr>
      <vt:lpstr>Lab # 12 – Series/Parallel Inductors</vt:lpstr>
      <vt:lpstr>Lab # 12 – Series/Parallel Inductors</vt:lpstr>
      <vt:lpstr>Lab # 12 – Series/Parallel Inductors</vt:lpstr>
      <vt:lpstr>Lab # 13 – RL Lab</vt:lpstr>
      <vt:lpstr>Lab # 13 – RL Lab</vt:lpstr>
      <vt:lpstr>Lab # 13 – RL Lab</vt:lpstr>
      <vt:lpstr>Lab # 13 – RL Lab</vt:lpstr>
      <vt:lpstr>Lab # 13 – RL Lab</vt:lpstr>
    </vt:vector>
  </TitlesOfParts>
  <Company>Ivy Tech Community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Notebook</dc:title>
  <dc:creator>Alcides Segovia</dc:creator>
  <cp:lastModifiedBy>Alcides Segovia</cp:lastModifiedBy>
  <cp:revision>134</cp:revision>
  <dcterms:created xsi:type="dcterms:W3CDTF">2015-08-27T22:26:38Z</dcterms:created>
  <dcterms:modified xsi:type="dcterms:W3CDTF">2015-12-18T19:38:55Z</dcterms:modified>
</cp:coreProperties>
</file>